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3.xml" ContentType="application/vnd.openxmlformats-officedocument.theme+xml"/>
  <Override PartName="/ppt/theme/themeOverride4.xml" ContentType="application/vnd.openxmlformats-officedocument.themeOverrid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4.xml" ContentType="application/vnd.openxmlformats-officedocument.theme+xml"/>
  <Override PartName="/ppt/theme/themeOverride5.xml" ContentType="application/vnd.openxmlformats-officedocument.themeOverrid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441" r:id="rId1"/>
    <p:sldMasterId id="2147497648" r:id="rId2"/>
    <p:sldMasterId id="2147497672" r:id="rId3"/>
    <p:sldMasterId id="2147497684" r:id="rId4"/>
    <p:sldMasterId id="2147497687" r:id="rId5"/>
    <p:sldMasterId id="2147497727" r:id="rId6"/>
    <p:sldMasterId id="2147497767" r:id="rId7"/>
    <p:sldMasterId id="2147497779" r:id="rId8"/>
    <p:sldMasterId id="2147497839" r:id="rId9"/>
    <p:sldMasterId id="2147497851" r:id="rId10"/>
    <p:sldMasterId id="2147497875" r:id="rId11"/>
    <p:sldMasterId id="2147497887" r:id="rId12"/>
    <p:sldMasterId id="2147497915" r:id="rId13"/>
    <p:sldMasterId id="2147497939" r:id="rId14"/>
    <p:sldMasterId id="2147497963" r:id="rId15"/>
  </p:sldMasterIdLst>
  <p:notesMasterIdLst>
    <p:notesMasterId r:id="rId51"/>
  </p:notesMasterIdLst>
  <p:handoutMasterIdLst>
    <p:handoutMasterId r:id="rId52"/>
  </p:handoutMasterIdLst>
  <p:sldIdLst>
    <p:sldId id="363" r:id="rId16"/>
    <p:sldId id="257" r:id="rId17"/>
    <p:sldId id="389" r:id="rId18"/>
    <p:sldId id="384" r:id="rId19"/>
    <p:sldId id="327" r:id="rId20"/>
    <p:sldId id="328" r:id="rId21"/>
    <p:sldId id="388" r:id="rId22"/>
    <p:sldId id="386" r:id="rId23"/>
    <p:sldId id="390" r:id="rId24"/>
    <p:sldId id="392" r:id="rId25"/>
    <p:sldId id="391" r:id="rId26"/>
    <p:sldId id="393" r:id="rId27"/>
    <p:sldId id="264" r:id="rId28"/>
    <p:sldId id="344" r:id="rId29"/>
    <p:sldId id="266" r:id="rId30"/>
    <p:sldId id="317" r:id="rId31"/>
    <p:sldId id="318" r:id="rId32"/>
    <p:sldId id="319" r:id="rId33"/>
    <p:sldId id="326" r:id="rId34"/>
    <p:sldId id="395" r:id="rId35"/>
    <p:sldId id="396" r:id="rId36"/>
    <p:sldId id="269" r:id="rId37"/>
    <p:sldId id="397" r:id="rId38"/>
    <p:sldId id="398" r:id="rId39"/>
    <p:sldId id="400" r:id="rId40"/>
    <p:sldId id="346" r:id="rId41"/>
    <p:sldId id="357" r:id="rId42"/>
    <p:sldId id="403" r:id="rId43"/>
    <p:sldId id="353" r:id="rId44"/>
    <p:sldId id="408" r:id="rId45"/>
    <p:sldId id="351" r:id="rId46"/>
    <p:sldId id="354" r:id="rId47"/>
    <p:sldId id="355" r:id="rId48"/>
    <p:sldId id="356" r:id="rId49"/>
    <p:sldId id="350" r:id="rId5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476F"/>
    <a:srgbClr val="CD375D"/>
    <a:srgbClr val="6CA62C"/>
    <a:srgbClr val="006600"/>
    <a:srgbClr val="F0F7FA"/>
    <a:srgbClr val="EDF6F9"/>
    <a:srgbClr val="E5F2F7"/>
    <a:srgbClr val="F3F9FB"/>
    <a:srgbClr val="E8F3F8"/>
    <a:srgbClr val="E99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0151" autoAdjust="0"/>
  </p:normalViewPr>
  <p:slideViewPr>
    <p:cSldViewPr>
      <p:cViewPr varScale="1">
        <p:scale>
          <a:sx n="104" d="100"/>
          <a:sy n="104" d="100"/>
        </p:scale>
        <p:origin x="13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893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10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11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12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13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8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5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6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45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90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2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8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15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8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8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8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26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27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114">
              <a:defRPr/>
            </a:pPr>
            <a:fld id="{00712CF3-E26A-4AC6-973D-B772AF83308B}" type="slidenum">
              <a:rPr lang="en-US">
                <a:solidFill>
                  <a:srgbClr val="000000"/>
                </a:solidFill>
                <a:latin typeface="Chalkboard"/>
                <a:ea typeface="ＭＳ Ｐゴシック" pitchFamily="34" charset="-128"/>
              </a:rPr>
              <a:pPr defTabSz="965114">
                <a:defRPr/>
              </a:pPr>
              <a:t>28</a:t>
            </a:fld>
            <a:endParaRPr lang="en-US" dirty="0">
              <a:solidFill>
                <a:srgbClr val="000000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487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58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16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31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0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33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19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35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5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6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7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8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9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0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883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78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613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362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554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8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5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75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784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58533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145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0" y="1143075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82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75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1367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6157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1388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0235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37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8186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475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31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7119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17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844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50" y="1143075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33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4818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2370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6597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487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8714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998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0444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4611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66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9695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45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558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14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554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03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936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174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947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083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4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5631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132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36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6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9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60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5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7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6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98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811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06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84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3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77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87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92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8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50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1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69" y="114310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93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69" y="114310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12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17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849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923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145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16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70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49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102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69" y="114310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3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29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97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65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60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30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7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79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77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471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35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84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3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0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60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89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5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55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8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709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17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29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4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2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703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0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1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94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52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9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580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3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521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721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4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60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1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78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732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274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78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25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30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5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32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3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725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16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28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05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43" r:id="rId1"/>
    <p:sldLayoutId id="2147497640" r:id="rId2"/>
    <p:sldLayoutId id="2147497444" r:id="rId3"/>
    <p:sldLayoutId id="214749762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682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52" r:id="rId1"/>
    <p:sldLayoutId id="2147497853" r:id="rId2"/>
    <p:sldLayoutId id="2147497854" r:id="rId3"/>
    <p:sldLayoutId id="2147497855" r:id="rId4"/>
    <p:sldLayoutId id="2147497856" r:id="rId5"/>
    <p:sldLayoutId id="2147497857" r:id="rId6"/>
    <p:sldLayoutId id="2147497858" r:id="rId7"/>
    <p:sldLayoutId id="2147497859" r:id="rId8"/>
    <p:sldLayoutId id="2147497860" r:id="rId9"/>
    <p:sldLayoutId id="2147497861" r:id="rId10"/>
    <p:sldLayoutId id="2147497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76" r:id="rId1"/>
    <p:sldLayoutId id="2147497877" r:id="rId2"/>
    <p:sldLayoutId id="2147497878" r:id="rId3"/>
    <p:sldLayoutId id="2147497879" r:id="rId4"/>
    <p:sldLayoutId id="2147497880" r:id="rId5"/>
    <p:sldLayoutId id="2147497881" r:id="rId6"/>
    <p:sldLayoutId id="2147497882" r:id="rId7"/>
    <p:sldLayoutId id="2147497883" r:id="rId8"/>
    <p:sldLayoutId id="2147497884" r:id="rId9"/>
    <p:sldLayoutId id="2147497885" r:id="rId10"/>
    <p:sldLayoutId id="2147497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952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88" r:id="rId1"/>
    <p:sldLayoutId id="2147497889" r:id="rId2"/>
    <p:sldLayoutId id="21474978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09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16" r:id="rId1"/>
    <p:sldLayoutId id="2147497917" r:id="rId2"/>
    <p:sldLayoutId id="2147497918" r:id="rId3"/>
    <p:sldLayoutId id="2147497919" r:id="rId4"/>
    <p:sldLayoutId id="2147497920" r:id="rId5"/>
    <p:sldLayoutId id="2147497921" r:id="rId6"/>
    <p:sldLayoutId id="2147497922" r:id="rId7"/>
    <p:sldLayoutId id="2147497923" r:id="rId8"/>
    <p:sldLayoutId id="2147497924" r:id="rId9"/>
    <p:sldLayoutId id="2147497925" r:id="rId10"/>
    <p:sldLayoutId id="2147497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9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40" r:id="rId1"/>
    <p:sldLayoutId id="2147497941" r:id="rId2"/>
    <p:sldLayoutId id="2147497942" r:id="rId3"/>
    <p:sldLayoutId id="2147497943" r:id="rId4"/>
    <p:sldLayoutId id="2147497944" r:id="rId5"/>
    <p:sldLayoutId id="2147497945" r:id="rId6"/>
    <p:sldLayoutId id="2147497946" r:id="rId7"/>
    <p:sldLayoutId id="2147497947" r:id="rId8"/>
    <p:sldLayoutId id="2147497948" r:id="rId9"/>
    <p:sldLayoutId id="2147497949" r:id="rId10"/>
    <p:sldLayoutId id="2147497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3ABCB0-144B-4484-9368-4B6C18CB3E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01E878-55F3-4E95-A47D-D5DCEDBDDE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53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64" r:id="rId1"/>
    <p:sldLayoutId id="2147497965" r:id="rId2"/>
    <p:sldLayoutId id="2147497966" r:id="rId3"/>
    <p:sldLayoutId id="2147497967" r:id="rId4"/>
    <p:sldLayoutId id="2147497968" r:id="rId5"/>
    <p:sldLayoutId id="2147497969" r:id="rId6"/>
    <p:sldLayoutId id="2147497970" r:id="rId7"/>
    <p:sldLayoutId id="2147497971" r:id="rId8"/>
    <p:sldLayoutId id="2147497972" r:id="rId9"/>
    <p:sldLayoutId id="2147497973" r:id="rId10"/>
    <p:sldLayoutId id="2147497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09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4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73" r:id="rId1"/>
    <p:sldLayoutId id="2147497674" r:id="rId2"/>
    <p:sldLayoutId id="2147497675" r:id="rId3"/>
    <p:sldLayoutId id="2147497676" r:id="rId4"/>
    <p:sldLayoutId id="2147497677" r:id="rId5"/>
    <p:sldLayoutId id="2147497678" r:id="rId6"/>
    <p:sldLayoutId id="2147497679" r:id="rId7"/>
    <p:sldLayoutId id="2147497680" r:id="rId8"/>
    <p:sldLayoutId id="2147497681" r:id="rId9"/>
    <p:sldLayoutId id="2147497682" r:id="rId10"/>
    <p:sldLayoutId id="2147497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893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85" r:id="rId1"/>
    <p:sldLayoutId id="2147497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88" r:id="rId1"/>
    <p:sldLayoutId id="2147497689" r:id="rId2"/>
    <p:sldLayoutId id="2147497690" r:id="rId3"/>
    <p:sldLayoutId id="2147497691" r:id="rId4"/>
    <p:sldLayoutId id="2147497692" r:id="rId5"/>
    <p:sldLayoutId id="2147497693" r:id="rId6"/>
    <p:sldLayoutId id="2147497694" r:id="rId7"/>
    <p:sldLayoutId id="2147497695" r:id="rId8"/>
    <p:sldLayoutId id="2147497696" r:id="rId9"/>
    <p:sldLayoutId id="2147497697" r:id="rId10"/>
    <p:sldLayoutId id="2147497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2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28" r:id="rId1"/>
    <p:sldLayoutId id="2147497729" r:id="rId2"/>
    <p:sldLayoutId id="2147497730" r:id="rId3"/>
    <p:sldLayoutId id="2147497731" r:id="rId4"/>
    <p:sldLayoutId id="2147497732" r:id="rId5"/>
    <p:sldLayoutId id="2147497733" r:id="rId6"/>
    <p:sldLayoutId id="2147497734" r:id="rId7"/>
    <p:sldLayoutId id="2147497735" r:id="rId8"/>
    <p:sldLayoutId id="2147497736" r:id="rId9"/>
    <p:sldLayoutId id="2147497737" r:id="rId10"/>
    <p:sldLayoutId id="2147497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9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68" r:id="rId1"/>
    <p:sldLayoutId id="2147497769" r:id="rId2"/>
    <p:sldLayoutId id="2147497770" r:id="rId3"/>
    <p:sldLayoutId id="2147497771" r:id="rId4"/>
    <p:sldLayoutId id="2147497772" r:id="rId5"/>
    <p:sldLayoutId id="2147497773" r:id="rId6"/>
    <p:sldLayoutId id="2147497774" r:id="rId7"/>
    <p:sldLayoutId id="2147497775" r:id="rId8"/>
    <p:sldLayoutId id="2147497776" r:id="rId9"/>
    <p:sldLayoutId id="2147497777" r:id="rId10"/>
    <p:sldLayoutId id="2147497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3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80" r:id="rId1"/>
    <p:sldLayoutId id="2147497781" r:id="rId2"/>
    <p:sldLayoutId id="2147497782" r:id="rId3"/>
    <p:sldLayoutId id="2147497783" r:id="rId4"/>
    <p:sldLayoutId id="2147497784" r:id="rId5"/>
    <p:sldLayoutId id="2147497785" r:id="rId6"/>
    <p:sldLayoutId id="2147497786" r:id="rId7"/>
    <p:sldLayoutId id="2147497787" r:id="rId8"/>
    <p:sldLayoutId id="2147497788" r:id="rId9"/>
    <p:sldLayoutId id="2147497789" r:id="rId10"/>
    <p:sldLayoutId id="2147497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2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40" r:id="rId1"/>
    <p:sldLayoutId id="2147497841" r:id="rId2"/>
    <p:sldLayoutId id="2147497842" r:id="rId3"/>
    <p:sldLayoutId id="2147497843" r:id="rId4"/>
    <p:sldLayoutId id="2147497844" r:id="rId5"/>
    <p:sldLayoutId id="2147497845" r:id="rId6"/>
    <p:sldLayoutId id="2147497846" r:id="rId7"/>
    <p:sldLayoutId id="2147497847" r:id="rId8"/>
    <p:sldLayoutId id="2147497848" r:id="rId9"/>
    <p:sldLayoutId id="2147497849" r:id="rId10"/>
    <p:sldLayoutId id="2147497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lang="en-US" sz="24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037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  <a:endParaRPr lang="en-US" sz="3800" b="1" dirty="0" smtClean="0">
              <a:solidFill>
                <a:srgbClr val="002060"/>
              </a:solidFill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</a:t>
            </a:r>
            <a:r>
              <a:rPr lang="en-US" sz="3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0" y="3065555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1973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8382000" cy="5791200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Suppose we instead compared 10,000 people, half of whom applied for a voucher and half of whom didn’t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Could still compare average earnings in these two groups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But in this case, there is no guarantee that differences in earnings are only driven by the voucher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There could be many other differences across the groups: 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Those who applied may be more educated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Or they may live in worse areas to begin with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Randomization eliminates all other such differences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Importance of Randomization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0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82000" cy="5791200"/>
          </a:xfrm>
        </p:spPr>
        <p:txBody>
          <a:bodyPr/>
          <a:lstStyle/>
          <a:p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Common problem in randomized experiments: non-compliance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In medical trials: patients may not take prescribed drugs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In voucher experiment: families offered a voucher may not actually use it to rent a new apartment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We can’t force people to comply with treatments; we can only offer them a treatment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How can we learn from experiments in the presence of such non-compliance?</a:t>
            </a:r>
            <a:r>
              <a:rPr lang="en-US" sz="2200" dirty="0">
                <a:ea typeface="ＭＳ Ｐゴシック"/>
                <a:cs typeface="ＭＳ Ｐゴシック"/>
              </a:rPr>
              <a:t/>
            </a:r>
            <a:br>
              <a:rPr lang="en-US" sz="2200" dirty="0">
                <a:ea typeface="ＭＳ Ｐゴシック"/>
                <a:cs typeface="ＭＳ Ｐゴシック"/>
              </a:rPr>
            </a:br>
            <a:r>
              <a:rPr lang="en-US" sz="2200" dirty="0">
                <a:ea typeface="ＭＳ Ｐゴシック"/>
                <a:cs typeface="ＭＳ Ｐゴシック"/>
              </a:rPr>
              <a:t/>
            </a:r>
            <a:br>
              <a:rPr lang="en-US" sz="2200" dirty="0">
                <a:ea typeface="ＭＳ Ｐゴシック"/>
                <a:cs typeface="ＭＳ Ｐゴシック"/>
              </a:rPr>
            </a:b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Non-Compliance in Randomized Experiments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9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8534400" cy="5791200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10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Solution: adjust estimated impact for rate of compliance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Example: suppose half the people offered a voucher actually used it to rent a new apartment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Suppose raw difference in earnings between those offered voucher and not offered voucher is $1,000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Then effect of using voucher to rent a new apartment must be $2,000 (since there is no effect on those who don’t move)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More generally</a:t>
            </a:r>
            <a:r>
              <a:rPr lang="en-US" sz="2200" dirty="0">
                <a:ea typeface="ＭＳ Ｐゴシック"/>
                <a:cs typeface="ＭＳ Ｐゴシック"/>
              </a:rPr>
              <a:t>,</a:t>
            </a:r>
            <a:r>
              <a:rPr lang="en-US" sz="2200" dirty="0" smtClean="0">
                <a:ea typeface="ＭＳ Ｐゴシック"/>
                <a:cs typeface="ＭＳ Ｐゴシック"/>
              </a:rPr>
              <a:t> divide estimated effect by rate of compliance:</a:t>
            </a:r>
          </a:p>
          <a:p>
            <a:pPr marL="0" lvl="1" indent="0" algn="ctr" eaLnBrk="1" fontAlgn="auto" hangingPunct="1">
              <a:spcAft>
                <a:spcPts val="0"/>
              </a:spcAft>
              <a:buClr>
                <a:srgbClr val="1F497D"/>
              </a:buClr>
              <a:buSzTx/>
              <a:buNone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0" lvl="1" indent="0" algn="ctr" eaLnBrk="1" fontAlgn="auto" hangingPunct="1">
              <a:spcAft>
                <a:spcPts val="0"/>
              </a:spcAft>
              <a:buClr>
                <a:srgbClr val="1F497D"/>
              </a:buClr>
              <a:buSzTx/>
              <a:buNone/>
            </a:pPr>
            <a:r>
              <a:rPr lang="en-US" sz="2200" dirty="0" smtClean="0">
                <a:ea typeface="ＭＳ Ｐゴシック"/>
                <a:cs typeface="ＭＳ Ｐゴシック"/>
              </a:rPr>
              <a:t>True Impact = Estimated Impact/Compliance Rate</a:t>
            </a:r>
            <a:r>
              <a:rPr lang="en-US" sz="2200" dirty="0">
                <a:ea typeface="ＭＳ Ｐゴシック"/>
                <a:cs typeface="ＭＳ Ｐゴシック"/>
              </a:rPr>
              <a:t/>
            </a:r>
            <a:br>
              <a:rPr lang="en-US" sz="2200" dirty="0">
                <a:ea typeface="ＭＳ Ｐゴシック"/>
                <a:cs typeface="ＭＳ Ｐゴシック"/>
              </a:rPr>
            </a:br>
            <a:r>
              <a:rPr lang="en-US" sz="2200" dirty="0">
                <a:ea typeface="ＭＳ Ｐゴシック"/>
                <a:cs typeface="ＭＳ Ｐゴシック"/>
              </a:rPr>
              <a:t/>
            </a:r>
            <a:br>
              <a:rPr lang="en-US" sz="2200" dirty="0">
                <a:ea typeface="ＭＳ Ｐゴシック"/>
                <a:cs typeface="ＭＳ Ｐゴシック"/>
              </a:rPr>
            </a:b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Adjusting for Non-Compliance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Implemented </a:t>
            </a:r>
            <a:r>
              <a:rPr lang="en-US" dirty="0">
                <a:ea typeface="ＭＳ Ｐゴシック"/>
                <a:cs typeface="ＭＳ Ｐゴシック"/>
              </a:rPr>
              <a:t>from </a:t>
            </a:r>
            <a:r>
              <a:rPr lang="en-US" dirty="0" smtClean="0">
                <a:ea typeface="ＭＳ Ｐゴシック"/>
                <a:cs typeface="ＭＳ Ｐゴシック"/>
              </a:rPr>
              <a:t>1994-1998 </a:t>
            </a:r>
            <a:r>
              <a:rPr lang="en-US" dirty="0">
                <a:ea typeface="ＭＳ Ｐゴシック"/>
                <a:cs typeface="ＭＳ Ｐゴシック"/>
              </a:rPr>
              <a:t>at 5 sites: Baltimore, Boston, Chicago, LA, New York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4,600 families living in high-poverty public housing projects were </a:t>
            </a:r>
            <a:r>
              <a:rPr lang="en-US" dirty="0">
                <a:ea typeface="ＭＳ Ｐゴシック"/>
                <a:cs typeface="ＭＳ Ｐゴシック"/>
              </a:rPr>
              <a:t>randomly assigned to one of three groups:</a:t>
            </a:r>
          </a:p>
          <a:p>
            <a:endParaRPr lang="en-US" dirty="0">
              <a:ea typeface="ＭＳ Ｐゴシック"/>
              <a:cs typeface="ＭＳ Ｐゴシック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Experimental: offered housing vouchers restricted to low-poverty (</a:t>
            </a:r>
            <a:r>
              <a:rPr lang="en-US" dirty="0" smtClean="0">
                <a:ea typeface="ＭＳ Ｐゴシック"/>
                <a:cs typeface="Arial" pitchFamily="34" charset="0"/>
              </a:rPr>
              <a:t>&lt;</a:t>
            </a:r>
            <a:r>
              <a:rPr lang="en-US" dirty="0" smtClean="0">
                <a:ea typeface="ＭＳ Ｐゴシック"/>
                <a:cs typeface="ＭＳ Ｐゴシック"/>
              </a:rPr>
              <a:t>10%) Census tracts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/>
                <a:cs typeface="ＭＳ Ｐゴシック"/>
              </a:rPr>
              <a:t>Section 8: </a:t>
            </a:r>
            <a:r>
              <a:rPr lang="en-US" dirty="0" smtClean="0">
                <a:ea typeface="ＭＳ Ｐゴシック"/>
                <a:cs typeface="ＭＳ Ｐゴシック"/>
              </a:rPr>
              <a:t>offered conventional </a:t>
            </a:r>
            <a:r>
              <a:rPr lang="en-US" dirty="0">
                <a:ea typeface="ＭＳ Ｐゴシック"/>
                <a:cs typeface="ＭＳ Ｐゴシック"/>
              </a:rPr>
              <a:t>housing vouchers, no restrictions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Control: not offered a voucher, stayed in public housing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Compliance rates: 48% of experimental group used voucher, 66% of Section 8 group used voucher</a:t>
            </a:r>
            <a:endParaRPr lang="en-US" dirty="0">
              <a:ea typeface="ＭＳ Ｐゴシック"/>
              <a:cs typeface="ＭＳ Ｐゴシック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Moving to Opportunity Experiment</a:t>
            </a:r>
          </a:p>
        </p:txBody>
      </p:sp>
    </p:spTree>
    <p:extLst>
      <p:ext uri="{BB962C8B-B14F-4D97-AF65-F5344CB8AC3E}">
        <p14:creationId xmlns:p14="http://schemas.microsoft.com/office/powerpoint/2010/main" val="13088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50" y="685801"/>
            <a:ext cx="7812375" cy="5859281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4343404" y="3304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6934204" y="256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5264" y="2397633"/>
              <a:ext cx="2324965" cy="10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u="sng" dirty="0">
                  <a:solidFill>
                    <a:prstClr val="black"/>
                  </a:solidFill>
                </a:rPr>
                <a:t>Control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ML King Towers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Harlem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6983" y="256401"/>
              <a:ext cx="2207217" cy="10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u="sng" dirty="0">
                  <a:solidFill>
                    <a:prstClr val="black"/>
                  </a:solidFill>
                </a:rPr>
                <a:t>Experimental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Wakefield Bronx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95109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1E2D53"/>
                </a:solidFill>
              </a:rPr>
              <a:t>Common MTO Residential Locations in New York</a:t>
            </a:r>
          </a:p>
        </p:txBody>
      </p:sp>
      <p:sp>
        <p:nvSpPr>
          <p:cNvPr id="9" name="Oval 8"/>
          <p:cNvSpPr/>
          <p:nvPr/>
        </p:nvSpPr>
        <p:spPr>
          <a:xfrm>
            <a:off x="7696250" y="2721217"/>
            <a:ext cx="200799" cy="2007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337212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</a:rPr>
              <a:t>Section 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Soundview Bronx</a:t>
            </a:r>
          </a:p>
        </p:txBody>
      </p:sp>
    </p:spTree>
    <p:extLst>
      <p:ext uri="{BB962C8B-B14F-4D97-AF65-F5344CB8AC3E}">
        <p14:creationId xmlns:p14="http://schemas.microsoft.com/office/powerpoint/2010/main" val="13380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Analysis of MTO Experimental Impacts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Prior research on MTO has found little impact of moving to a better area on economic outcomes such as earnings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But has focused on adults and older youth at point of move </a:t>
            </a:r>
            <a:b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[e.g., Kling, </a:t>
            </a:r>
            <a:r>
              <a:rPr lang="en-US" sz="160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Liebman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and Katz 2007]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Motivated by quasi-experimental study discussed in last lecture, we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test for </a:t>
            </a:r>
            <a:r>
              <a:rPr lang="en-US" sz="2000" i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exposure effects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among children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Does MTO improve outcomes for children who moved when young?</a:t>
            </a: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Link MTO to tax data to study children’s outcomes in mid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20’s</a:t>
            </a: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Compare earnings across groups, adjusting for compliance rates</a:t>
            </a: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4089403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8512176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64612" y="609600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(a) Earnings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15274" y="609600"/>
            <a:ext cx="241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(b) College Attendance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495109" y="115674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</a:rPr>
              <a:t>Impacts of MTO on Children </a:t>
            </a:r>
            <a:r>
              <a:rPr lang="en-US" sz="1800" b="1" u="sng" dirty="0">
                <a:solidFill>
                  <a:srgbClr val="1E2D53"/>
                </a:solidFill>
              </a:rPr>
              <a:t>Below Age 13</a:t>
            </a:r>
            <a:r>
              <a:rPr lang="en-US" sz="1800" b="1" dirty="0">
                <a:solidFill>
                  <a:srgbClr val="1E2D53"/>
                </a:solidFill>
              </a:rPr>
              <a:t> at Random Assignment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00338" y="5873752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00338" y="51577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00338" y="44370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2300338" y="3717927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2300338" y="30019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2300338" y="228123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>
            <a:off x="2300338" y="15668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2405064" y="3622780"/>
            <a:ext cx="974725" cy="2251075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3624265" y="3001964"/>
            <a:ext cx="981075" cy="2871788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Rectangle 18"/>
          <p:cNvSpPr>
            <a:spLocks noChangeArrowheads="1"/>
          </p:cNvSpPr>
          <p:nvPr/>
        </p:nvSpPr>
        <p:spPr bwMode="auto">
          <a:xfrm>
            <a:off x="4849813" y="2376492"/>
            <a:ext cx="979488" cy="3497263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Line 19"/>
          <p:cNvSpPr>
            <a:spLocks noChangeShapeType="1"/>
          </p:cNvSpPr>
          <p:nvPr/>
        </p:nvSpPr>
        <p:spPr bwMode="auto">
          <a:xfrm flipV="1">
            <a:off x="4117975" y="2265364"/>
            <a:ext cx="0" cy="147955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Line 20"/>
          <p:cNvSpPr>
            <a:spLocks noChangeShapeType="1"/>
          </p:cNvSpPr>
          <p:nvPr/>
        </p:nvSpPr>
        <p:spPr bwMode="auto">
          <a:xfrm>
            <a:off x="4078347" y="2265364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Line 21"/>
          <p:cNvSpPr>
            <a:spLocks noChangeShapeType="1"/>
          </p:cNvSpPr>
          <p:nvPr/>
        </p:nvSpPr>
        <p:spPr bwMode="auto">
          <a:xfrm>
            <a:off x="4078347" y="3744914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Line 22"/>
          <p:cNvSpPr>
            <a:spLocks noChangeShapeType="1"/>
          </p:cNvSpPr>
          <p:nvPr/>
        </p:nvSpPr>
        <p:spPr bwMode="auto">
          <a:xfrm flipV="1">
            <a:off x="5337175" y="1373189"/>
            <a:ext cx="0" cy="200025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Line 23"/>
          <p:cNvSpPr>
            <a:spLocks noChangeShapeType="1"/>
          </p:cNvSpPr>
          <p:nvPr/>
        </p:nvSpPr>
        <p:spPr bwMode="auto">
          <a:xfrm>
            <a:off x="5303887" y="137318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Line 24"/>
          <p:cNvSpPr>
            <a:spLocks noChangeShapeType="1"/>
          </p:cNvSpPr>
          <p:nvPr/>
        </p:nvSpPr>
        <p:spPr bwMode="auto">
          <a:xfrm>
            <a:off x="5303887" y="337343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 flipV="1">
            <a:off x="2300288" y="1101730"/>
            <a:ext cx="0" cy="487680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H="1">
            <a:off x="2238440" y="5873752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Rectangle 27"/>
          <p:cNvSpPr>
            <a:spLocks noChangeArrowheads="1"/>
          </p:cNvSpPr>
          <p:nvPr/>
        </p:nvSpPr>
        <p:spPr bwMode="auto">
          <a:xfrm rot="16200000">
            <a:off x="1935685" y="572854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5000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H="1">
            <a:off x="2238440" y="51577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Rectangle 29"/>
          <p:cNvSpPr>
            <a:spLocks noChangeArrowheads="1"/>
          </p:cNvSpPr>
          <p:nvPr/>
        </p:nvSpPr>
        <p:spPr bwMode="auto">
          <a:xfrm rot="16200000">
            <a:off x="1935685" y="501258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7000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6" name="Line 30"/>
          <p:cNvSpPr>
            <a:spLocks noChangeShapeType="1"/>
          </p:cNvSpPr>
          <p:nvPr/>
        </p:nvSpPr>
        <p:spPr bwMode="auto">
          <a:xfrm flipH="1">
            <a:off x="2238440" y="44370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Rectangle 31"/>
          <p:cNvSpPr>
            <a:spLocks noChangeArrowheads="1"/>
          </p:cNvSpPr>
          <p:nvPr/>
        </p:nvSpPr>
        <p:spPr bwMode="auto">
          <a:xfrm rot="16200000">
            <a:off x="1935685" y="4291860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9000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8" name="Line 32"/>
          <p:cNvSpPr>
            <a:spLocks noChangeShapeType="1"/>
          </p:cNvSpPr>
          <p:nvPr/>
        </p:nvSpPr>
        <p:spPr bwMode="auto">
          <a:xfrm flipH="1">
            <a:off x="2238440" y="3717927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Rectangle 33"/>
          <p:cNvSpPr>
            <a:spLocks noChangeArrowheads="1"/>
          </p:cNvSpPr>
          <p:nvPr/>
        </p:nvSpPr>
        <p:spPr bwMode="auto">
          <a:xfrm rot="16200000">
            <a:off x="1893390" y="3569500"/>
            <a:ext cx="4835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11000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>
            <a:off x="2238440" y="30019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Rectangle 35"/>
          <p:cNvSpPr>
            <a:spLocks noChangeArrowheads="1"/>
          </p:cNvSpPr>
          <p:nvPr/>
        </p:nvSpPr>
        <p:spPr bwMode="auto">
          <a:xfrm rot="16200000">
            <a:off x="1886777" y="2855172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13000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2" name="Line 36"/>
          <p:cNvSpPr>
            <a:spLocks noChangeShapeType="1"/>
          </p:cNvSpPr>
          <p:nvPr/>
        </p:nvSpPr>
        <p:spPr bwMode="auto">
          <a:xfrm flipH="1">
            <a:off x="2238440" y="228123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Rectangle 37"/>
          <p:cNvSpPr>
            <a:spLocks noChangeArrowheads="1"/>
          </p:cNvSpPr>
          <p:nvPr/>
        </p:nvSpPr>
        <p:spPr bwMode="auto">
          <a:xfrm rot="16200000">
            <a:off x="1886777" y="2134447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15000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4" name="Line 38"/>
          <p:cNvSpPr>
            <a:spLocks noChangeShapeType="1"/>
          </p:cNvSpPr>
          <p:nvPr/>
        </p:nvSpPr>
        <p:spPr bwMode="auto">
          <a:xfrm flipH="1">
            <a:off x="2238440" y="15668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Rectangle 39"/>
          <p:cNvSpPr>
            <a:spLocks noChangeArrowheads="1"/>
          </p:cNvSpPr>
          <p:nvPr/>
        </p:nvSpPr>
        <p:spPr bwMode="auto">
          <a:xfrm rot="16200000">
            <a:off x="1886777" y="1418485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17000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7" name="Line 41"/>
          <p:cNvSpPr>
            <a:spLocks noChangeShapeType="1"/>
          </p:cNvSpPr>
          <p:nvPr/>
        </p:nvSpPr>
        <p:spPr bwMode="auto">
          <a:xfrm>
            <a:off x="2300338" y="5978527"/>
            <a:ext cx="36290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Line 42"/>
          <p:cNvSpPr>
            <a:spLocks noChangeShapeType="1"/>
          </p:cNvSpPr>
          <p:nvPr/>
        </p:nvSpPr>
        <p:spPr bwMode="auto">
          <a:xfrm>
            <a:off x="2892425" y="5978630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Line 44"/>
          <p:cNvSpPr>
            <a:spLocks noChangeShapeType="1"/>
          </p:cNvSpPr>
          <p:nvPr/>
        </p:nvSpPr>
        <p:spPr bwMode="auto">
          <a:xfrm>
            <a:off x="4117975" y="5978630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Line 46"/>
          <p:cNvSpPr>
            <a:spLocks noChangeShapeType="1"/>
          </p:cNvSpPr>
          <p:nvPr/>
        </p:nvSpPr>
        <p:spPr bwMode="auto">
          <a:xfrm>
            <a:off x="5337175" y="5978630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Rectangle 49"/>
          <p:cNvSpPr>
            <a:spLocks noChangeArrowheads="1"/>
          </p:cNvSpPr>
          <p:nvPr/>
        </p:nvSpPr>
        <p:spPr bwMode="auto">
          <a:xfrm>
            <a:off x="4089400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48" name="Line 52"/>
          <p:cNvSpPr>
            <a:spLocks noChangeShapeType="1"/>
          </p:cNvSpPr>
          <p:nvPr/>
        </p:nvSpPr>
        <p:spPr bwMode="auto">
          <a:xfrm>
            <a:off x="6721492" y="499268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Line 53"/>
          <p:cNvSpPr>
            <a:spLocks noChangeShapeType="1"/>
          </p:cNvSpPr>
          <p:nvPr/>
        </p:nvSpPr>
        <p:spPr bwMode="auto">
          <a:xfrm>
            <a:off x="6721492" y="4105277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Line 54"/>
          <p:cNvSpPr>
            <a:spLocks noChangeShapeType="1"/>
          </p:cNvSpPr>
          <p:nvPr/>
        </p:nvSpPr>
        <p:spPr bwMode="auto">
          <a:xfrm>
            <a:off x="6721492" y="322421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Line 55"/>
          <p:cNvSpPr>
            <a:spLocks noChangeShapeType="1"/>
          </p:cNvSpPr>
          <p:nvPr/>
        </p:nvSpPr>
        <p:spPr bwMode="auto">
          <a:xfrm>
            <a:off x="6721492" y="233680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721492" y="145573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Rectangle 57"/>
          <p:cNvSpPr>
            <a:spLocks noChangeArrowheads="1"/>
          </p:cNvSpPr>
          <p:nvPr/>
        </p:nvSpPr>
        <p:spPr bwMode="auto">
          <a:xfrm>
            <a:off x="6827856" y="2957514"/>
            <a:ext cx="974725" cy="2916238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Rectangle 58"/>
          <p:cNvSpPr>
            <a:spLocks noChangeArrowheads="1"/>
          </p:cNvSpPr>
          <p:nvPr/>
        </p:nvSpPr>
        <p:spPr bwMode="auto">
          <a:xfrm>
            <a:off x="8051865" y="2692504"/>
            <a:ext cx="976313" cy="3181351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Rectangle 59"/>
          <p:cNvSpPr>
            <a:spLocks noChangeArrowheads="1"/>
          </p:cNvSpPr>
          <p:nvPr/>
        </p:nvSpPr>
        <p:spPr bwMode="auto">
          <a:xfrm>
            <a:off x="9271005" y="2032009"/>
            <a:ext cx="981075" cy="3841751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" name="Line 60"/>
          <p:cNvSpPr>
            <a:spLocks noChangeShapeType="1"/>
          </p:cNvSpPr>
          <p:nvPr/>
        </p:nvSpPr>
        <p:spPr bwMode="auto">
          <a:xfrm flipV="1">
            <a:off x="8539163" y="2027342"/>
            <a:ext cx="0" cy="133032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Line 61"/>
          <p:cNvSpPr>
            <a:spLocks noChangeShapeType="1"/>
          </p:cNvSpPr>
          <p:nvPr/>
        </p:nvSpPr>
        <p:spPr bwMode="auto">
          <a:xfrm>
            <a:off x="8501114" y="202723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Line 62"/>
          <p:cNvSpPr>
            <a:spLocks noChangeShapeType="1"/>
          </p:cNvSpPr>
          <p:nvPr/>
        </p:nvSpPr>
        <p:spPr bwMode="auto">
          <a:xfrm>
            <a:off x="8501114" y="3357564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63"/>
          <p:cNvSpPr>
            <a:spLocks noChangeShapeType="1"/>
          </p:cNvSpPr>
          <p:nvPr/>
        </p:nvSpPr>
        <p:spPr bwMode="auto">
          <a:xfrm flipV="1">
            <a:off x="9758363" y="1206501"/>
            <a:ext cx="0" cy="165100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Line 64"/>
          <p:cNvSpPr>
            <a:spLocks noChangeShapeType="1"/>
          </p:cNvSpPr>
          <p:nvPr/>
        </p:nvSpPr>
        <p:spPr bwMode="auto">
          <a:xfrm>
            <a:off x="9726662" y="1206501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Line 65"/>
          <p:cNvSpPr>
            <a:spLocks noChangeShapeType="1"/>
          </p:cNvSpPr>
          <p:nvPr/>
        </p:nvSpPr>
        <p:spPr bwMode="auto">
          <a:xfrm>
            <a:off x="9726662" y="2857501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Line 66"/>
          <p:cNvSpPr>
            <a:spLocks noChangeShapeType="1"/>
          </p:cNvSpPr>
          <p:nvPr/>
        </p:nvSpPr>
        <p:spPr bwMode="auto">
          <a:xfrm flipV="1">
            <a:off x="6721475" y="1101730"/>
            <a:ext cx="0" cy="487680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Line 67"/>
          <p:cNvSpPr>
            <a:spLocks noChangeShapeType="1"/>
          </p:cNvSpPr>
          <p:nvPr/>
        </p:nvSpPr>
        <p:spPr bwMode="auto">
          <a:xfrm flipH="1">
            <a:off x="6661168" y="5873752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Rectangle 68"/>
          <p:cNvSpPr>
            <a:spLocks noChangeArrowheads="1"/>
          </p:cNvSpPr>
          <p:nvPr/>
        </p:nvSpPr>
        <p:spPr bwMode="auto">
          <a:xfrm rot="16200000">
            <a:off x="6507476" y="573648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65" name="Line 69"/>
          <p:cNvSpPr>
            <a:spLocks noChangeShapeType="1"/>
          </p:cNvSpPr>
          <p:nvPr/>
        </p:nvSpPr>
        <p:spPr bwMode="auto">
          <a:xfrm flipH="1">
            <a:off x="6661168" y="499268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Rectangle 70"/>
          <p:cNvSpPr>
            <a:spLocks noChangeArrowheads="1"/>
          </p:cNvSpPr>
          <p:nvPr/>
        </p:nvSpPr>
        <p:spPr bwMode="auto">
          <a:xfrm rot="16200000">
            <a:off x="6507476" y="485383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67" name="Line 71"/>
          <p:cNvSpPr>
            <a:spLocks noChangeShapeType="1"/>
          </p:cNvSpPr>
          <p:nvPr/>
        </p:nvSpPr>
        <p:spPr bwMode="auto">
          <a:xfrm flipH="1">
            <a:off x="6661168" y="4105277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 rot="16200000">
            <a:off x="6458577" y="3964789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69" name="Line 73"/>
          <p:cNvSpPr>
            <a:spLocks noChangeShapeType="1"/>
          </p:cNvSpPr>
          <p:nvPr/>
        </p:nvSpPr>
        <p:spPr bwMode="auto">
          <a:xfrm flipH="1">
            <a:off x="6661168" y="322421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Rectangle 74"/>
          <p:cNvSpPr>
            <a:spLocks noChangeArrowheads="1"/>
          </p:cNvSpPr>
          <p:nvPr/>
        </p:nvSpPr>
        <p:spPr bwMode="auto">
          <a:xfrm rot="16200000">
            <a:off x="6458577" y="30837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71" name="Line 75"/>
          <p:cNvSpPr>
            <a:spLocks noChangeShapeType="1"/>
          </p:cNvSpPr>
          <p:nvPr/>
        </p:nvSpPr>
        <p:spPr bwMode="auto">
          <a:xfrm flipH="1">
            <a:off x="6661168" y="233680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2" name="Rectangle 76"/>
          <p:cNvSpPr>
            <a:spLocks noChangeArrowheads="1"/>
          </p:cNvSpPr>
          <p:nvPr/>
        </p:nvSpPr>
        <p:spPr bwMode="auto">
          <a:xfrm rot="16200000">
            <a:off x="6458577" y="219636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73" name="Line 77"/>
          <p:cNvSpPr>
            <a:spLocks noChangeShapeType="1"/>
          </p:cNvSpPr>
          <p:nvPr/>
        </p:nvSpPr>
        <p:spPr bwMode="auto">
          <a:xfrm flipH="1">
            <a:off x="6661168" y="145573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Rectangle 78"/>
          <p:cNvSpPr>
            <a:spLocks noChangeArrowheads="1"/>
          </p:cNvSpPr>
          <p:nvPr/>
        </p:nvSpPr>
        <p:spPr bwMode="auto">
          <a:xfrm rot="16200000">
            <a:off x="6458577" y="131688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76" name="Line 80"/>
          <p:cNvSpPr>
            <a:spLocks noChangeShapeType="1"/>
          </p:cNvSpPr>
          <p:nvPr/>
        </p:nvSpPr>
        <p:spPr bwMode="auto">
          <a:xfrm>
            <a:off x="6721492" y="5978527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Line 81"/>
          <p:cNvSpPr>
            <a:spLocks noChangeShapeType="1"/>
          </p:cNvSpPr>
          <p:nvPr/>
        </p:nvSpPr>
        <p:spPr bwMode="auto">
          <a:xfrm>
            <a:off x="7315200" y="5978630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Line 83"/>
          <p:cNvSpPr>
            <a:spLocks noChangeShapeType="1"/>
          </p:cNvSpPr>
          <p:nvPr/>
        </p:nvSpPr>
        <p:spPr bwMode="auto">
          <a:xfrm>
            <a:off x="8539163" y="5978630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Line 85"/>
          <p:cNvSpPr>
            <a:spLocks noChangeShapeType="1"/>
          </p:cNvSpPr>
          <p:nvPr/>
        </p:nvSpPr>
        <p:spPr bwMode="auto">
          <a:xfrm>
            <a:off x="9758363" y="5978630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Rectangle 88"/>
          <p:cNvSpPr>
            <a:spLocks noChangeArrowheads="1"/>
          </p:cNvSpPr>
          <p:nvPr/>
        </p:nvSpPr>
        <p:spPr bwMode="auto">
          <a:xfrm>
            <a:off x="8512175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85" name="Rectangle 89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400300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$11,270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20300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$12,994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4842181" y="469258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$14,747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29125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16.5%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049125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18.0%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9271005" y="469258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21.7%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8387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0.014 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5814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0.101 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8029592" y="5033583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0.435 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92583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0.028 </a:t>
            </a:r>
          </a:p>
        </p:txBody>
      </p:sp>
      <p:sp>
        <p:nvSpPr>
          <p:cNvPr id="197" name="Rectangle 43"/>
          <p:cNvSpPr>
            <a:spLocks noChangeArrowheads="1"/>
          </p:cNvSpPr>
          <p:nvPr/>
        </p:nvSpPr>
        <p:spPr bwMode="auto">
          <a:xfrm>
            <a:off x="2571846" y="6073879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98" name="Rectangle 45"/>
          <p:cNvSpPr>
            <a:spLocks noChangeArrowheads="1"/>
          </p:cNvSpPr>
          <p:nvPr/>
        </p:nvSpPr>
        <p:spPr bwMode="auto">
          <a:xfrm>
            <a:off x="3689251" y="607387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99" name="Rectangle 48"/>
          <p:cNvSpPr>
            <a:spLocks noChangeArrowheads="1"/>
          </p:cNvSpPr>
          <p:nvPr/>
        </p:nvSpPr>
        <p:spPr bwMode="auto">
          <a:xfrm>
            <a:off x="4095752" y="6229454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00" name="Rectangle 86"/>
          <p:cNvSpPr>
            <a:spLocks noChangeArrowheads="1"/>
          </p:cNvSpPr>
          <p:nvPr/>
        </p:nvSpPr>
        <p:spPr bwMode="auto">
          <a:xfrm>
            <a:off x="6989048" y="6073879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1" name="Rectangle 88"/>
          <p:cNvSpPr>
            <a:spLocks noChangeArrowheads="1"/>
          </p:cNvSpPr>
          <p:nvPr/>
        </p:nvSpPr>
        <p:spPr bwMode="auto">
          <a:xfrm>
            <a:off x="8121553" y="607387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2" name="Rectangle 91"/>
          <p:cNvSpPr>
            <a:spLocks noChangeArrowheads="1"/>
          </p:cNvSpPr>
          <p:nvPr/>
        </p:nvSpPr>
        <p:spPr bwMode="auto">
          <a:xfrm>
            <a:off x="8518525" y="6229454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03" name="Rectangle 38"/>
          <p:cNvSpPr>
            <a:spLocks noChangeArrowheads="1"/>
          </p:cNvSpPr>
          <p:nvPr/>
        </p:nvSpPr>
        <p:spPr bwMode="auto">
          <a:xfrm>
            <a:off x="4711384" y="6073879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4" name="Rectangle 193"/>
          <p:cNvSpPr>
            <a:spLocks noChangeArrowheads="1"/>
          </p:cNvSpPr>
          <p:nvPr/>
        </p:nvSpPr>
        <p:spPr bwMode="auto">
          <a:xfrm>
            <a:off x="9140323" y="6073880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7" name="Rectangle 40"/>
          <p:cNvSpPr>
            <a:spLocks noChangeArrowheads="1"/>
          </p:cNvSpPr>
          <p:nvPr/>
        </p:nvSpPr>
        <p:spPr bwMode="auto">
          <a:xfrm rot="16200000">
            <a:off x="297692" y="3357574"/>
            <a:ext cx="3133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Individual Earnings at Age ≥ 24 ($)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208" name="Rectangle 34"/>
          <p:cNvSpPr>
            <a:spLocks noChangeArrowheads="1"/>
          </p:cNvSpPr>
          <p:nvPr/>
        </p:nvSpPr>
        <p:spPr bwMode="auto">
          <a:xfrm rot="16200000">
            <a:off x="4624366" y="3355984"/>
            <a:ext cx="3306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College Attendance, Ages 18-20 (%)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4089403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8512176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5813" y="609600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(c) Neighborhood Quality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99069" y="609600"/>
            <a:ext cx="2844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(d) Fraction Single Mothers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495109" y="115674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</a:rPr>
              <a:t>Impacts of MTO on Children </a:t>
            </a:r>
            <a:r>
              <a:rPr lang="en-US" sz="1800" b="1" u="sng" dirty="0">
                <a:solidFill>
                  <a:srgbClr val="1E2D53"/>
                </a:solidFill>
              </a:rPr>
              <a:t>Below Age 13</a:t>
            </a:r>
            <a:r>
              <a:rPr lang="en-US" sz="1800" b="1" dirty="0">
                <a:solidFill>
                  <a:srgbClr val="1E2D53"/>
                </a:solidFill>
              </a:rPr>
              <a:t> at Random Assignment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00338" y="49418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00338" y="40052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300338" y="30749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300338" y="2136776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300338" y="1206501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405064" y="1766896"/>
            <a:ext cx="974725" cy="4106863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24265" y="2768601"/>
            <a:ext cx="981075" cy="3105150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849813" y="3340101"/>
            <a:ext cx="979488" cy="2533650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117975" y="1782867"/>
            <a:ext cx="0" cy="1973263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078347" y="1782764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078347" y="3756026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337175" y="2192339"/>
            <a:ext cx="0" cy="2300288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303887" y="219233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303887" y="4492626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300288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2238440" y="587375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 rot="16200000">
            <a:off x="2035802" y="5724011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2238440" y="49418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rot="16200000">
            <a:off x="2035802" y="4792149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17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238440" y="40052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rot="16200000">
            <a:off x="2035802" y="385547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19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2238440" y="30749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6200000">
            <a:off x="2035802" y="2923661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21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2238440" y="2136776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6200000">
            <a:off x="2035802" y="1986984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23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2238440" y="120650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rot="16200000">
            <a:off x="2035802" y="1056761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2300338" y="5978526"/>
            <a:ext cx="36290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2892425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117975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5337175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4089400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721492" y="4365626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6721492" y="285750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6721492" y="13509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27856" y="1893890"/>
            <a:ext cx="974725" cy="3979863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051865" y="2132014"/>
            <a:ext cx="976313" cy="3741738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9271005" y="3097214"/>
            <a:ext cx="981075" cy="2776538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8539163" y="1206604"/>
            <a:ext cx="0" cy="185737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8501114" y="3063876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8501114" y="1206501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9758363" y="1938339"/>
            <a:ext cx="0" cy="231140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9726662" y="193833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9726662" y="424973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6721475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>
            <a:off x="6661168" y="587375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16200000">
            <a:off x="6507476" y="5725599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>
            <a:off x="6661168" y="4365626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rot="16200000">
            <a:off x="6383243" y="4211124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12.5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6661168" y="285750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 rot="16200000">
            <a:off x="6458577" y="2706174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 flipH="1">
            <a:off x="6661168" y="13509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 rot="16200000">
            <a:off x="6383243" y="1196461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37.5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6721492" y="5978526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7315200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8539163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9758363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8512175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00300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23.8%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20300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21.7%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42181" y="469258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20.4%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29125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33.0%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49125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31.0%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271005" y="469258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23.0%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387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0.007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5814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0.046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29592" y="5033583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0.610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2583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0.042 </a:t>
            </a: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2571846" y="6073879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3" name="Rectangle 45"/>
          <p:cNvSpPr>
            <a:spLocks noChangeArrowheads="1"/>
          </p:cNvSpPr>
          <p:nvPr/>
        </p:nvSpPr>
        <p:spPr bwMode="auto">
          <a:xfrm>
            <a:off x="3689251" y="607387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4" name="Rectangle 48"/>
          <p:cNvSpPr>
            <a:spLocks noChangeArrowheads="1"/>
          </p:cNvSpPr>
          <p:nvPr/>
        </p:nvSpPr>
        <p:spPr bwMode="auto">
          <a:xfrm>
            <a:off x="4095752" y="6229454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5" name="Rectangle 86"/>
          <p:cNvSpPr>
            <a:spLocks noChangeArrowheads="1"/>
          </p:cNvSpPr>
          <p:nvPr/>
        </p:nvSpPr>
        <p:spPr bwMode="auto">
          <a:xfrm>
            <a:off x="6989048" y="6073879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6" name="Rectangle 88"/>
          <p:cNvSpPr>
            <a:spLocks noChangeArrowheads="1"/>
          </p:cNvSpPr>
          <p:nvPr/>
        </p:nvSpPr>
        <p:spPr bwMode="auto">
          <a:xfrm>
            <a:off x="8121553" y="607387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7" name="Rectangle 91"/>
          <p:cNvSpPr>
            <a:spLocks noChangeArrowheads="1"/>
          </p:cNvSpPr>
          <p:nvPr/>
        </p:nvSpPr>
        <p:spPr bwMode="auto">
          <a:xfrm>
            <a:off x="8518525" y="6229454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8" name="Rectangle 38"/>
          <p:cNvSpPr>
            <a:spLocks noChangeArrowheads="1"/>
          </p:cNvSpPr>
          <p:nvPr/>
        </p:nvSpPr>
        <p:spPr bwMode="auto">
          <a:xfrm>
            <a:off x="4711384" y="6073879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9" name="Rectangle 193"/>
          <p:cNvSpPr>
            <a:spLocks noChangeArrowheads="1"/>
          </p:cNvSpPr>
          <p:nvPr/>
        </p:nvSpPr>
        <p:spPr bwMode="auto">
          <a:xfrm>
            <a:off x="9140323" y="6073880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" name="Rectangle 36"/>
          <p:cNvSpPr>
            <a:spLocks noChangeArrowheads="1"/>
          </p:cNvSpPr>
          <p:nvPr/>
        </p:nvSpPr>
        <p:spPr bwMode="auto">
          <a:xfrm rot="16200000">
            <a:off x="587165" y="3362336"/>
            <a:ext cx="2541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ZIP Code </a:t>
            </a:r>
            <a:r>
              <a:rPr lang="en-US" altLang="en-US" sz="1600" dirty="0">
                <a:solidFill>
                  <a:srgbClr val="000000"/>
                </a:solidFill>
              </a:rPr>
              <a:t>Poverty </a:t>
            </a:r>
            <a:r>
              <a:rPr lang="en-US" altLang="en-US" sz="1600" dirty="0" smtClean="0">
                <a:solidFill>
                  <a:srgbClr val="000000"/>
                </a:solidFill>
              </a:rPr>
              <a:t>Rate </a:t>
            </a:r>
            <a:r>
              <a:rPr lang="en-US" altLang="en-US" sz="1600" dirty="0">
                <a:solidFill>
                  <a:srgbClr val="000000"/>
                </a:solidFill>
              </a:rPr>
              <a:t>(%)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3" name="Rectangle 72"/>
          <p:cNvSpPr>
            <a:spLocks noChangeArrowheads="1"/>
          </p:cNvSpPr>
          <p:nvPr/>
        </p:nvSpPr>
        <p:spPr bwMode="auto">
          <a:xfrm rot="16200000">
            <a:off x="4782260" y="3355189"/>
            <a:ext cx="2979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 Birth with no Father Present (%)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95109" y="115674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</a:rPr>
              <a:t>Impacts of MTO on Children  </a:t>
            </a:r>
            <a:r>
              <a:rPr lang="en-US" sz="1800" b="1" u="sng" dirty="0">
                <a:solidFill>
                  <a:srgbClr val="1E2D53"/>
                </a:solidFill>
              </a:rPr>
              <a:t>Age 13-18 </a:t>
            </a:r>
            <a:r>
              <a:rPr lang="en-US" sz="1800" b="1" dirty="0">
                <a:solidFill>
                  <a:srgbClr val="1E2D53"/>
                </a:solidFill>
              </a:rPr>
              <a:t>at Random Assignment</a:t>
            </a:r>
          </a:p>
        </p:txBody>
      </p:sp>
      <p:sp>
        <p:nvSpPr>
          <p:cNvPr id="119" name="Rectangle 49"/>
          <p:cNvSpPr>
            <a:spLocks noChangeArrowheads="1"/>
          </p:cNvSpPr>
          <p:nvPr/>
        </p:nvSpPr>
        <p:spPr bwMode="auto">
          <a:xfrm>
            <a:off x="4089403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64610" y="609600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(a) Earnings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00341" y="5873751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300341" y="51577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2300341" y="44370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2300341" y="3717926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2300341" y="30019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>
            <a:off x="2300341" y="228123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2300341" y="15668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2405080" y="1965335"/>
            <a:ext cx="974725" cy="3908425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3624269" y="2703514"/>
            <a:ext cx="981075" cy="3170238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4849815" y="2835379"/>
            <a:ext cx="979488" cy="3038475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Line 19"/>
          <p:cNvSpPr>
            <a:spLocks noChangeShapeType="1"/>
          </p:cNvSpPr>
          <p:nvPr/>
        </p:nvSpPr>
        <p:spPr bwMode="auto">
          <a:xfrm flipV="1">
            <a:off x="4117976" y="1522517"/>
            <a:ext cx="0" cy="2360613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Line 20"/>
          <p:cNvSpPr>
            <a:spLocks noChangeShapeType="1"/>
          </p:cNvSpPr>
          <p:nvPr/>
        </p:nvSpPr>
        <p:spPr bwMode="auto">
          <a:xfrm>
            <a:off x="4078347" y="1522414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Line 21"/>
          <p:cNvSpPr>
            <a:spLocks noChangeShapeType="1"/>
          </p:cNvSpPr>
          <p:nvPr/>
        </p:nvSpPr>
        <p:spPr bwMode="auto">
          <a:xfrm>
            <a:off x="4078347" y="3883026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Line 22"/>
          <p:cNvSpPr>
            <a:spLocks noChangeShapeType="1"/>
          </p:cNvSpPr>
          <p:nvPr/>
        </p:nvSpPr>
        <p:spPr bwMode="auto">
          <a:xfrm flipV="1">
            <a:off x="5337176" y="1322492"/>
            <a:ext cx="0" cy="303212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>
            <a:off x="5303887" y="132238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Line 24"/>
          <p:cNvSpPr>
            <a:spLocks noChangeShapeType="1"/>
          </p:cNvSpPr>
          <p:nvPr/>
        </p:nvSpPr>
        <p:spPr bwMode="auto">
          <a:xfrm>
            <a:off x="5303887" y="4354514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 flipV="1">
            <a:off x="2300289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Line 26"/>
          <p:cNvSpPr>
            <a:spLocks noChangeShapeType="1"/>
          </p:cNvSpPr>
          <p:nvPr/>
        </p:nvSpPr>
        <p:spPr bwMode="auto">
          <a:xfrm flipH="1">
            <a:off x="2238441" y="587375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Rectangle 27"/>
          <p:cNvSpPr>
            <a:spLocks noChangeArrowheads="1"/>
          </p:cNvSpPr>
          <p:nvPr/>
        </p:nvSpPr>
        <p:spPr bwMode="auto">
          <a:xfrm rot="16200000">
            <a:off x="1935686" y="5717661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5000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0" name="Line 28"/>
          <p:cNvSpPr>
            <a:spLocks noChangeShapeType="1"/>
          </p:cNvSpPr>
          <p:nvPr/>
        </p:nvSpPr>
        <p:spPr bwMode="auto">
          <a:xfrm flipH="1">
            <a:off x="2238441" y="51577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Rectangle 29"/>
          <p:cNvSpPr>
            <a:spLocks noChangeArrowheads="1"/>
          </p:cNvSpPr>
          <p:nvPr/>
        </p:nvSpPr>
        <p:spPr bwMode="auto">
          <a:xfrm rot="16200000">
            <a:off x="1935686" y="5001699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7000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2" name="Line 30"/>
          <p:cNvSpPr>
            <a:spLocks noChangeShapeType="1"/>
          </p:cNvSpPr>
          <p:nvPr/>
        </p:nvSpPr>
        <p:spPr bwMode="auto">
          <a:xfrm flipH="1">
            <a:off x="2238441" y="44370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Rectangle 31"/>
          <p:cNvSpPr>
            <a:spLocks noChangeArrowheads="1"/>
          </p:cNvSpPr>
          <p:nvPr/>
        </p:nvSpPr>
        <p:spPr bwMode="auto">
          <a:xfrm rot="16200000">
            <a:off x="1935686" y="4280974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9000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4" name="Line 32"/>
          <p:cNvSpPr>
            <a:spLocks noChangeShapeType="1"/>
          </p:cNvSpPr>
          <p:nvPr/>
        </p:nvSpPr>
        <p:spPr bwMode="auto">
          <a:xfrm flipH="1">
            <a:off x="2238441" y="3717926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Rectangle 33"/>
          <p:cNvSpPr>
            <a:spLocks noChangeArrowheads="1"/>
          </p:cNvSpPr>
          <p:nvPr/>
        </p:nvSpPr>
        <p:spPr bwMode="auto">
          <a:xfrm rot="16200000">
            <a:off x="1893391" y="3558617"/>
            <a:ext cx="4835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11000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6" name="Line 34"/>
          <p:cNvSpPr>
            <a:spLocks noChangeShapeType="1"/>
          </p:cNvSpPr>
          <p:nvPr/>
        </p:nvSpPr>
        <p:spPr bwMode="auto">
          <a:xfrm flipH="1">
            <a:off x="2238441" y="30019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Rectangle 35"/>
          <p:cNvSpPr>
            <a:spLocks noChangeArrowheads="1"/>
          </p:cNvSpPr>
          <p:nvPr/>
        </p:nvSpPr>
        <p:spPr bwMode="auto">
          <a:xfrm rot="16200000">
            <a:off x="1886777" y="2844286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13000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38" name="Line 36"/>
          <p:cNvSpPr>
            <a:spLocks noChangeShapeType="1"/>
          </p:cNvSpPr>
          <p:nvPr/>
        </p:nvSpPr>
        <p:spPr bwMode="auto">
          <a:xfrm flipH="1">
            <a:off x="2238441" y="228123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Rectangle 37"/>
          <p:cNvSpPr>
            <a:spLocks noChangeArrowheads="1"/>
          </p:cNvSpPr>
          <p:nvPr/>
        </p:nvSpPr>
        <p:spPr bwMode="auto">
          <a:xfrm rot="16200000">
            <a:off x="1886777" y="2123561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15000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40" name="Line 38"/>
          <p:cNvSpPr>
            <a:spLocks noChangeShapeType="1"/>
          </p:cNvSpPr>
          <p:nvPr/>
        </p:nvSpPr>
        <p:spPr bwMode="auto">
          <a:xfrm flipH="1">
            <a:off x="2238441" y="15668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Rectangle 39"/>
          <p:cNvSpPr>
            <a:spLocks noChangeArrowheads="1"/>
          </p:cNvSpPr>
          <p:nvPr/>
        </p:nvSpPr>
        <p:spPr bwMode="auto">
          <a:xfrm rot="16200000">
            <a:off x="1886777" y="1407599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17000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43" name="Line 41"/>
          <p:cNvSpPr>
            <a:spLocks noChangeShapeType="1"/>
          </p:cNvSpPr>
          <p:nvPr/>
        </p:nvSpPr>
        <p:spPr bwMode="auto">
          <a:xfrm>
            <a:off x="2300341" y="5978526"/>
            <a:ext cx="36290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Line 42"/>
          <p:cNvSpPr>
            <a:spLocks noChangeShapeType="1"/>
          </p:cNvSpPr>
          <p:nvPr/>
        </p:nvSpPr>
        <p:spPr bwMode="auto">
          <a:xfrm>
            <a:off x="2892427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" name="Line 44"/>
          <p:cNvSpPr>
            <a:spLocks noChangeShapeType="1"/>
          </p:cNvSpPr>
          <p:nvPr/>
        </p:nvSpPr>
        <p:spPr bwMode="auto">
          <a:xfrm>
            <a:off x="4117976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" name="Line 46"/>
          <p:cNvSpPr>
            <a:spLocks noChangeShapeType="1"/>
          </p:cNvSpPr>
          <p:nvPr/>
        </p:nvSpPr>
        <p:spPr bwMode="auto">
          <a:xfrm>
            <a:off x="5337176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Rectangle 49"/>
          <p:cNvSpPr>
            <a:spLocks noChangeArrowheads="1"/>
          </p:cNvSpPr>
          <p:nvPr/>
        </p:nvSpPr>
        <p:spPr bwMode="auto">
          <a:xfrm>
            <a:off x="4089403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86" name="Rectangle 84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400300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$15,882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620300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$13,830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842181" y="469258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$13,455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8387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0.259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5814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0.219</a:t>
            </a:r>
          </a:p>
        </p:txBody>
      </p:sp>
      <p:sp>
        <p:nvSpPr>
          <p:cNvPr id="201" name="Rectangle 43"/>
          <p:cNvSpPr>
            <a:spLocks noChangeArrowheads="1"/>
          </p:cNvSpPr>
          <p:nvPr/>
        </p:nvSpPr>
        <p:spPr bwMode="auto">
          <a:xfrm>
            <a:off x="2571846" y="6073879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2" name="Rectangle 45"/>
          <p:cNvSpPr>
            <a:spLocks noChangeArrowheads="1"/>
          </p:cNvSpPr>
          <p:nvPr/>
        </p:nvSpPr>
        <p:spPr bwMode="auto">
          <a:xfrm>
            <a:off x="3689251" y="607387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3" name="Rectangle 48"/>
          <p:cNvSpPr>
            <a:spLocks noChangeArrowheads="1"/>
          </p:cNvSpPr>
          <p:nvPr/>
        </p:nvSpPr>
        <p:spPr bwMode="auto">
          <a:xfrm>
            <a:off x="4095752" y="6229454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07" name="Rectangle 38"/>
          <p:cNvSpPr>
            <a:spLocks noChangeArrowheads="1"/>
          </p:cNvSpPr>
          <p:nvPr/>
        </p:nvSpPr>
        <p:spPr bwMode="auto">
          <a:xfrm>
            <a:off x="4711384" y="6073879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09" name="Rectangle 40"/>
          <p:cNvSpPr>
            <a:spLocks noChangeArrowheads="1"/>
          </p:cNvSpPr>
          <p:nvPr/>
        </p:nvSpPr>
        <p:spPr bwMode="auto">
          <a:xfrm rot="16200000">
            <a:off x="297692" y="3357574"/>
            <a:ext cx="3133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Individual Earnings at Age ≥ 24 ($)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99069" y="609600"/>
            <a:ext cx="2844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(b) Fraction Single Mothers</a:t>
            </a:r>
          </a:p>
        </p:txBody>
      </p:sp>
      <p:sp>
        <p:nvSpPr>
          <p:cNvPr id="97" name="Line 48"/>
          <p:cNvSpPr>
            <a:spLocks noChangeShapeType="1"/>
          </p:cNvSpPr>
          <p:nvPr/>
        </p:nvSpPr>
        <p:spPr bwMode="auto">
          <a:xfrm>
            <a:off x="6721492" y="587375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/>
        </p:nvSpPr>
        <p:spPr bwMode="auto">
          <a:xfrm>
            <a:off x="6721492" y="503078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50"/>
          <p:cNvSpPr>
            <a:spLocks noChangeShapeType="1"/>
          </p:cNvSpPr>
          <p:nvPr/>
        </p:nvSpPr>
        <p:spPr bwMode="auto">
          <a:xfrm>
            <a:off x="6721492" y="41830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51"/>
          <p:cNvSpPr>
            <a:spLocks noChangeShapeType="1"/>
          </p:cNvSpPr>
          <p:nvPr/>
        </p:nvSpPr>
        <p:spPr bwMode="auto">
          <a:xfrm>
            <a:off x="6721492" y="333533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52"/>
          <p:cNvSpPr>
            <a:spLocks noChangeShapeType="1"/>
          </p:cNvSpPr>
          <p:nvPr/>
        </p:nvSpPr>
        <p:spPr bwMode="auto">
          <a:xfrm>
            <a:off x="6721492" y="2486026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53"/>
          <p:cNvSpPr>
            <a:spLocks noChangeShapeType="1"/>
          </p:cNvSpPr>
          <p:nvPr/>
        </p:nvSpPr>
        <p:spPr bwMode="auto">
          <a:xfrm>
            <a:off x="6721492" y="164465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54"/>
          <p:cNvSpPr>
            <a:spLocks noChangeArrowheads="1"/>
          </p:cNvSpPr>
          <p:nvPr/>
        </p:nvSpPr>
        <p:spPr bwMode="auto">
          <a:xfrm>
            <a:off x="6827856" y="3068742"/>
            <a:ext cx="974725" cy="2805113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55"/>
          <p:cNvSpPr>
            <a:spLocks noChangeArrowheads="1"/>
          </p:cNvSpPr>
          <p:nvPr/>
        </p:nvSpPr>
        <p:spPr bwMode="auto">
          <a:xfrm>
            <a:off x="8051865" y="3151292"/>
            <a:ext cx="976313" cy="2722563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56"/>
          <p:cNvSpPr>
            <a:spLocks noChangeArrowheads="1"/>
          </p:cNvSpPr>
          <p:nvPr/>
        </p:nvSpPr>
        <p:spPr bwMode="auto">
          <a:xfrm>
            <a:off x="9271005" y="2370148"/>
            <a:ext cx="981075" cy="3503613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57"/>
          <p:cNvSpPr>
            <a:spLocks noChangeShapeType="1"/>
          </p:cNvSpPr>
          <p:nvPr/>
        </p:nvSpPr>
        <p:spPr bwMode="auto">
          <a:xfrm flipV="1">
            <a:off x="8539163" y="2276579"/>
            <a:ext cx="0" cy="1751013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58"/>
          <p:cNvSpPr>
            <a:spLocks noChangeShapeType="1"/>
          </p:cNvSpPr>
          <p:nvPr/>
        </p:nvSpPr>
        <p:spPr bwMode="auto">
          <a:xfrm>
            <a:off x="8501114" y="2276476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59"/>
          <p:cNvSpPr>
            <a:spLocks noChangeShapeType="1"/>
          </p:cNvSpPr>
          <p:nvPr/>
        </p:nvSpPr>
        <p:spPr bwMode="auto">
          <a:xfrm>
            <a:off x="8501114" y="4027489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60"/>
          <p:cNvSpPr>
            <a:spLocks noChangeShapeType="1"/>
          </p:cNvSpPr>
          <p:nvPr/>
        </p:nvSpPr>
        <p:spPr bwMode="auto">
          <a:xfrm flipV="1">
            <a:off x="9758363" y="1206604"/>
            <a:ext cx="0" cy="232727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61"/>
          <p:cNvSpPr>
            <a:spLocks noChangeShapeType="1"/>
          </p:cNvSpPr>
          <p:nvPr/>
        </p:nvSpPr>
        <p:spPr bwMode="auto">
          <a:xfrm>
            <a:off x="9726662" y="1206501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62"/>
          <p:cNvSpPr>
            <a:spLocks noChangeShapeType="1"/>
          </p:cNvSpPr>
          <p:nvPr/>
        </p:nvSpPr>
        <p:spPr bwMode="auto">
          <a:xfrm>
            <a:off x="9726662" y="3533776"/>
            <a:ext cx="71439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63"/>
          <p:cNvSpPr>
            <a:spLocks noChangeShapeType="1"/>
          </p:cNvSpPr>
          <p:nvPr/>
        </p:nvSpPr>
        <p:spPr bwMode="auto">
          <a:xfrm flipV="1">
            <a:off x="6721475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64"/>
          <p:cNvSpPr>
            <a:spLocks noChangeShapeType="1"/>
          </p:cNvSpPr>
          <p:nvPr/>
        </p:nvSpPr>
        <p:spPr bwMode="auto">
          <a:xfrm flipH="1">
            <a:off x="6661168" y="587375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4" name="Rectangle 65"/>
          <p:cNvSpPr>
            <a:spLocks noChangeArrowheads="1"/>
          </p:cNvSpPr>
          <p:nvPr/>
        </p:nvSpPr>
        <p:spPr bwMode="auto">
          <a:xfrm rot="16200000">
            <a:off x="6507476" y="576267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0</a:t>
            </a:r>
            <a:endParaRPr lang="en-US" altLang="en-US" sz="1400"/>
          </a:p>
        </p:txBody>
      </p:sp>
      <p:sp>
        <p:nvSpPr>
          <p:cNvPr id="115" name="Line 66"/>
          <p:cNvSpPr>
            <a:spLocks noChangeShapeType="1"/>
          </p:cNvSpPr>
          <p:nvPr/>
        </p:nvSpPr>
        <p:spPr bwMode="auto">
          <a:xfrm flipH="1">
            <a:off x="6661168" y="503078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6" name="Rectangle 67"/>
          <p:cNvSpPr>
            <a:spLocks noChangeArrowheads="1"/>
          </p:cNvSpPr>
          <p:nvPr/>
        </p:nvSpPr>
        <p:spPr bwMode="auto">
          <a:xfrm rot="16200000">
            <a:off x="6383245" y="4913357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12.5</a:t>
            </a:r>
            <a:endParaRPr lang="en-US" altLang="en-US" sz="1400"/>
          </a:p>
        </p:txBody>
      </p:sp>
      <p:sp>
        <p:nvSpPr>
          <p:cNvPr id="117" name="Line 68"/>
          <p:cNvSpPr>
            <a:spLocks noChangeShapeType="1"/>
          </p:cNvSpPr>
          <p:nvPr/>
        </p:nvSpPr>
        <p:spPr bwMode="auto">
          <a:xfrm flipH="1">
            <a:off x="6661168" y="41830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8" name="Rectangle 69"/>
          <p:cNvSpPr>
            <a:spLocks noChangeArrowheads="1"/>
          </p:cNvSpPr>
          <p:nvPr/>
        </p:nvSpPr>
        <p:spPr bwMode="auto">
          <a:xfrm rot="16200000">
            <a:off x="6458577" y="406876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25</a:t>
            </a:r>
            <a:endParaRPr lang="en-US" altLang="en-US" sz="1400"/>
          </a:p>
        </p:txBody>
      </p:sp>
      <p:sp>
        <p:nvSpPr>
          <p:cNvPr id="142" name="Line 70"/>
          <p:cNvSpPr>
            <a:spLocks noChangeShapeType="1"/>
          </p:cNvSpPr>
          <p:nvPr/>
        </p:nvSpPr>
        <p:spPr bwMode="auto">
          <a:xfrm flipH="1">
            <a:off x="6661168" y="333533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45" name="Rectangle 71"/>
          <p:cNvSpPr>
            <a:spLocks noChangeArrowheads="1"/>
          </p:cNvSpPr>
          <p:nvPr/>
        </p:nvSpPr>
        <p:spPr bwMode="auto">
          <a:xfrm rot="16200000">
            <a:off x="6383245" y="321632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37.5</a:t>
            </a:r>
            <a:endParaRPr lang="en-US" altLang="en-US" sz="1400"/>
          </a:p>
        </p:txBody>
      </p:sp>
      <p:sp>
        <p:nvSpPr>
          <p:cNvPr id="147" name="Line 72"/>
          <p:cNvSpPr>
            <a:spLocks noChangeShapeType="1"/>
          </p:cNvSpPr>
          <p:nvPr/>
        </p:nvSpPr>
        <p:spPr bwMode="auto">
          <a:xfrm flipH="1">
            <a:off x="6661168" y="2486026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49" name="Rectangle 73"/>
          <p:cNvSpPr>
            <a:spLocks noChangeArrowheads="1"/>
          </p:cNvSpPr>
          <p:nvPr/>
        </p:nvSpPr>
        <p:spPr bwMode="auto">
          <a:xfrm rot="16200000">
            <a:off x="6458577" y="237177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/>
          </a:p>
        </p:txBody>
      </p:sp>
      <p:sp>
        <p:nvSpPr>
          <p:cNvPr id="150" name="Line 74"/>
          <p:cNvSpPr>
            <a:spLocks noChangeShapeType="1"/>
          </p:cNvSpPr>
          <p:nvPr/>
        </p:nvSpPr>
        <p:spPr bwMode="auto">
          <a:xfrm flipH="1">
            <a:off x="6661168" y="164465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2" name="Rectangle 75"/>
          <p:cNvSpPr>
            <a:spLocks noChangeArrowheads="1"/>
          </p:cNvSpPr>
          <p:nvPr/>
        </p:nvSpPr>
        <p:spPr bwMode="auto">
          <a:xfrm rot="16200000">
            <a:off x="6383245" y="152722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62.5</a:t>
            </a:r>
            <a:endParaRPr lang="en-US" altLang="en-US" sz="1400" dirty="0"/>
          </a:p>
        </p:txBody>
      </p:sp>
      <p:sp>
        <p:nvSpPr>
          <p:cNvPr id="153" name="Line 77"/>
          <p:cNvSpPr>
            <a:spLocks noChangeShapeType="1"/>
          </p:cNvSpPr>
          <p:nvPr/>
        </p:nvSpPr>
        <p:spPr bwMode="auto">
          <a:xfrm>
            <a:off x="6721492" y="5978526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Line 78"/>
          <p:cNvSpPr>
            <a:spLocks noChangeShapeType="1"/>
          </p:cNvSpPr>
          <p:nvPr/>
        </p:nvSpPr>
        <p:spPr bwMode="auto">
          <a:xfrm>
            <a:off x="7315200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Line 80"/>
          <p:cNvSpPr>
            <a:spLocks noChangeShapeType="1"/>
          </p:cNvSpPr>
          <p:nvPr/>
        </p:nvSpPr>
        <p:spPr bwMode="auto">
          <a:xfrm>
            <a:off x="8539163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82"/>
          <p:cNvSpPr>
            <a:spLocks noChangeShapeType="1"/>
          </p:cNvSpPr>
          <p:nvPr/>
        </p:nvSpPr>
        <p:spPr bwMode="auto">
          <a:xfrm>
            <a:off x="9758363" y="5978629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85"/>
          <p:cNvSpPr>
            <a:spLocks noChangeArrowheads="1"/>
          </p:cNvSpPr>
          <p:nvPr/>
        </p:nvSpPr>
        <p:spPr bwMode="auto">
          <a:xfrm>
            <a:off x="8512175" y="812806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/>
          </a:p>
        </p:txBody>
      </p:sp>
      <p:sp>
        <p:nvSpPr>
          <p:cNvPr id="184" name="TextBox 183"/>
          <p:cNvSpPr txBox="1"/>
          <p:nvPr/>
        </p:nvSpPr>
        <p:spPr>
          <a:xfrm>
            <a:off x="6829125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41.4%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8049125" y="4690683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40.2%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9271005" y="469258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51.8%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8029592" y="5033583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0.857 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9258316" y="5029237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0.238 </a:t>
            </a:r>
          </a:p>
        </p:txBody>
      </p:sp>
      <p:sp>
        <p:nvSpPr>
          <p:cNvPr id="211" name="Rectangle 86"/>
          <p:cNvSpPr>
            <a:spLocks noChangeArrowheads="1"/>
          </p:cNvSpPr>
          <p:nvPr/>
        </p:nvSpPr>
        <p:spPr bwMode="auto">
          <a:xfrm>
            <a:off x="6989048" y="6073879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12" name="Rectangle 88"/>
          <p:cNvSpPr>
            <a:spLocks noChangeArrowheads="1"/>
          </p:cNvSpPr>
          <p:nvPr/>
        </p:nvSpPr>
        <p:spPr bwMode="auto">
          <a:xfrm>
            <a:off x="8121553" y="607387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13" name="Rectangle 91"/>
          <p:cNvSpPr>
            <a:spLocks noChangeArrowheads="1"/>
          </p:cNvSpPr>
          <p:nvPr/>
        </p:nvSpPr>
        <p:spPr bwMode="auto">
          <a:xfrm>
            <a:off x="8518525" y="6229454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14" name="Rectangle 193"/>
          <p:cNvSpPr>
            <a:spLocks noChangeArrowheads="1"/>
          </p:cNvSpPr>
          <p:nvPr/>
        </p:nvSpPr>
        <p:spPr bwMode="auto">
          <a:xfrm>
            <a:off x="9140323" y="6073880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15" name="Rectangle 72"/>
          <p:cNvSpPr>
            <a:spLocks noChangeArrowheads="1"/>
          </p:cNvSpPr>
          <p:nvPr/>
        </p:nvSpPr>
        <p:spPr bwMode="auto">
          <a:xfrm rot="16200000">
            <a:off x="4753406" y="3355189"/>
            <a:ext cx="3037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 Birth with no Father Present  (%)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4134" y="115669"/>
            <a:ext cx="914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Impacts of Moving to Opportunity on Adults’ Earnings</a:t>
            </a:r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6090575" y="254005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8" name="Rectangle 92"/>
          <p:cNvSpPr>
            <a:spLocks noChangeArrowheads="1"/>
          </p:cNvSpPr>
          <p:nvPr/>
        </p:nvSpPr>
        <p:spPr bwMode="auto">
          <a:xfrm>
            <a:off x="6090577" y="254005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9" name="Line 144"/>
          <p:cNvSpPr>
            <a:spLocks noChangeShapeType="1"/>
          </p:cNvSpPr>
          <p:nvPr/>
        </p:nvSpPr>
        <p:spPr bwMode="auto">
          <a:xfrm>
            <a:off x="4315560" y="5860730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Line 145"/>
          <p:cNvSpPr>
            <a:spLocks noChangeShapeType="1"/>
          </p:cNvSpPr>
          <p:nvPr/>
        </p:nvSpPr>
        <p:spPr bwMode="auto">
          <a:xfrm>
            <a:off x="4315560" y="5144768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Line 146"/>
          <p:cNvSpPr>
            <a:spLocks noChangeShapeType="1"/>
          </p:cNvSpPr>
          <p:nvPr/>
        </p:nvSpPr>
        <p:spPr bwMode="auto">
          <a:xfrm>
            <a:off x="4315560" y="4424043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Line 147"/>
          <p:cNvSpPr>
            <a:spLocks noChangeShapeType="1"/>
          </p:cNvSpPr>
          <p:nvPr/>
        </p:nvSpPr>
        <p:spPr bwMode="auto">
          <a:xfrm>
            <a:off x="4315560" y="3704905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Line 148"/>
          <p:cNvSpPr>
            <a:spLocks noChangeShapeType="1"/>
          </p:cNvSpPr>
          <p:nvPr/>
        </p:nvSpPr>
        <p:spPr bwMode="auto">
          <a:xfrm>
            <a:off x="4315560" y="2988943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Line 149"/>
          <p:cNvSpPr>
            <a:spLocks noChangeShapeType="1"/>
          </p:cNvSpPr>
          <p:nvPr/>
        </p:nvSpPr>
        <p:spPr bwMode="auto">
          <a:xfrm>
            <a:off x="4315560" y="2268218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Line 150"/>
          <p:cNvSpPr>
            <a:spLocks noChangeShapeType="1"/>
          </p:cNvSpPr>
          <p:nvPr/>
        </p:nvSpPr>
        <p:spPr bwMode="auto">
          <a:xfrm>
            <a:off x="4315560" y="1553843"/>
            <a:ext cx="414265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Rectangle 151"/>
          <p:cNvSpPr>
            <a:spLocks noChangeArrowheads="1"/>
          </p:cNvSpPr>
          <p:nvPr/>
        </p:nvSpPr>
        <p:spPr bwMode="auto">
          <a:xfrm>
            <a:off x="4436909" y="2490477"/>
            <a:ext cx="1112195" cy="3370263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Rectangle 152"/>
          <p:cNvSpPr>
            <a:spLocks noChangeArrowheads="1"/>
          </p:cNvSpPr>
          <p:nvPr/>
        </p:nvSpPr>
        <p:spPr bwMode="auto">
          <a:xfrm>
            <a:off x="5833496" y="2352358"/>
            <a:ext cx="1114007" cy="3508375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Rectangle 153"/>
          <p:cNvSpPr>
            <a:spLocks noChangeArrowheads="1"/>
          </p:cNvSpPr>
          <p:nvPr/>
        </p:nvSpPr>
        <p:spPr bwMode="auto">
          <a:xfrm>
            <a:off x="7224640" y="2755580"/>
            <a:ext cx="1119440" cy="3105150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Line 154"/>
          <p:cNvSpPr>
            <a:spLocks noChangeShapeType="1"/>
          </p:cNvSpPr>
          <p:nvPr/>
        </p:nvSpPr>
        <p:spPr bwMode="auto">
          <a:xfrm flipV="1">
            <a:off x="6389587" y="1598369"/>
            <a:ext cx="0" cy="150177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Line 155"/>
          <p:cNvSpPr>
            <a:spLocks noChangeShapeType="1"/>
          </p:cNvSpPr>
          <p:nvPr/>
        </p:nvSpPr>
        <p:spPr bwMode="auto">
          <a:xfrm>
            <a:off x="6346131" y="1598293"/>
            <a:ext cx="81513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Line 156"/>
          <p:cNvSpPr>
            <a:spLocks noChangeShapeType="1"/>
          </p:cNvSpPr>
          <p:nvPr/>
        </p:nvSpPr>
        <p:spPr bwMode="auto">
          <a:xfrm>
            <a:off x="6346131" y="3100068"/>
            <a:ext cx="81513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Line 157"/>
          <p:cNvSpPr>
            <a:spLocks noChangeShapeType="1"/>
          </p:cNvSpPr>
          <p:nvPr/>
        </p:nvSpPr>
        <p:spPr bwMode="auto">
          <a:xfrm flipV="1">
            <a:off x="7780737" y="1847530"/>
            <a:ext cx="0" cy="1817688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Line 158"/>
          <p:cNvSpPr>
            <a:spLocks noChangeShapeType="1"/>
          </p:cNvSpPr>
          <p:nvPr/>
        </p:nvSpPr>
        <p:spPr bwMode="auto">
          <a:xfrm>
            <a:off x="7744561" y="1847530"/>
            <a:ext cx="81513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Line 159"/>
          <p:cNvSpPr>
            <a:spLocks noChangeShapeType="1"/>
          </p:cNvSpPr>
          <p:nvPr/>
        </p:nvSpPr>
        <p:spPr bwMode="auto">
          <a:xfrm>
            <a:off x="7744561" y="3665218"/>
            <a:ext cx="81513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Line 160"/>
          <p:cNvSpPr>
            <a:spLocks noChangeShapeType="1"/>
          </p:cNvSpPr>
          <p:nvPr/>
        </p:nvSpPr>
        <p:spPr bwMode="auto">
          <a:xfrm flipV="1">
            <a:off x="4315544" y="1088705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Line 161"/>
          <p:cNvSpPr>
            <a:spLocks noChangeShapeType="1"/>
          </p:cNvSpPr>
          <p:nvPr/>
        </p:nvSpPr>
        <p:spPr bwMode="auto">
          <a:xfrm flipH="1">
            <a:off x="4246762" y="5860730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Rectangle 162"/>
          <p:cNvSpPr>
            <a:spLocks noChangeArrowheads="1"/>
          </p:cNvSpPr>
          <p:nvPr/>
        </p:nvSpPr>
        <p:spPr bwMode="auto">
          <a:xfrm rot="16200000">
            <a:off x="3929344" y="570462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5000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18" name="Line 163"/>
          <p:cNvSpPr>
            <a:spLocks noChangeShapeType="1"/>
          </p:cNvSpPr>
          <p:nvPr/>
        </p:nvSpPr>
        <p:spPr bwMode="auto">
          <a:xfrm flipH="1">
            <a:off x="4246762" y="5144768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Rectangle 164"/>
          <p:cNvSpPr>
            <a:spLocks noChangeArrowheads="1"/>
          </p:cNvSpPr>
          <p:nvPr/>
        </p:nvSpPr>
        <p:spPr bwMode="auto">
          <a:xfrm rot="16200000">
            <a:off x="3929344" y="498707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7000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0" name="Line 165"/>
          <p:cNvSpPr>
            <a:spLocks noChangeShapeType="1"/>
          </p:cNvSpPr>
          <p:nvPr/>
        </p:nvSpPr>
        <p:spPr bwMode="auto">
          <a:xfrm flipH="1">
            <a:off x="4246762" y="4424043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Rectangle 166"/>
          <p:cNvSpPr>
            <a:spLocks noChangeArrowheads="1"/>
          </p:cNvSpPr>
          <p:nvPr/>
        </p:nvSpPr>
        <p:spPr bwMode="auto">
          <a:xfrm rot="16200000">
            <a:off x="3929344" y="4266350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9000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2" name="Line 167"/>
          <p:cNvSpPr>
            <a:spLocks noChangeShapeType="1"/>
          </p:cNvSpPr>
          <p:nvPr/>
        </p:nvSpPr>
        <p:spPr bwMode="auto">
          <a:xfrm flipH="1">
            <a:off x="4246762" y="3704905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Rectangle 168"/>
          <p:cNvSpPr>
            <a:spLocks noChangeArrowheads="1"/>
          </p:cNvSpPr>
          <p:nvPr/>
        </p:nvSpPr>
        <p:spPr bwMode="auto">
          <a:xfrm rot="16200000">
            <a:off x="3887172" y="3544006"/>
            <a:ext cx="4835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11000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4" name="Line 169"/>
          <p:cNvSpPr>
            <a:spLocks noChangeShapeType="1"/>
          </p:cNvSpPr>
          <p:nvPr/>
        </p:nvSpPr>
        <p:spPr bwMode="auto">
          <a:xfrm flipH="1">
            <a:off x="4246762" y="2988943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Rectangle 170"/>
          <p:cNvSpPr>
            <a:spLocks noChangeArrowheads="1"/>
          </p:cNvSpPr>
          <p:nvPr/>
        </p:nvSpPr>
        <p:spPr bwMode="auto">
          <a:xfrm rot="16200000">
            <a:off x="3880556" y="2829663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13000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6" name="Line 171"/>
          <p:cNvSpPr>
            <a:spLocks noChangeShapeType="1"/>
          </p:cNvSpPr>
          <p:nvPr/>
        </p:nvSpPr>
        <p:spPr bwMode="auto">
          <a:xfrm flipH="1">
            <a:off x="4246762" y="2268218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Rectangle 172"/>
          <p:cNvSpPr>
            <a:spLocks noChangeArrowheads="1"/>
          </p:cNvSpPr>
          <p:nvPr/>
        </p:nvSpPr>
        <p:spPr bwMode="auto">
          <a:xfrm rot="16200000">
            <a:off x="3880556" y="2108938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15000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8" name="Line 173"/>
          <p:cNvSpPr>
            <a:spLocks noChangeShapeType="1"/>
          </p:cNvSpPr>
          <p:nvPr/>
        </p:nvSpPr>
        <p:spPr bwMode="auto">
          <a:xfrm flipH="1">
            <a:off x="4246762" y="1553843"/>
            <a:ext cx="6883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Rectangle 174"/>
          <p:cNvSpPr>
            <a:spLocks noChangeArrowheads="1"/>
          </p:cNvSpPr>
          <p:nvPr/>
        </p:nvSpPr>
        <p:spPr bwMode="auto">
          <a:xfrm rot="16200000">
            <a:off x="3880556" y="1394563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17000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30" name="Line 176"/>
          <p:cNvSpPr>
            <a:spLocks noChangeShapeType="1"/>
          </p:cNvSpPr>
          <p:nvPr/>
        </p:nvSpPr>
        <p:spPr bwMode="auto">
          <a:xfrm>
            <a:off x="4315560" y="5965505"/>
            <a:ext cx="414265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Line 177"/>
          <p:cNvSpPr>
            <a:spLocks noChangeShapeType="1"/>
          </p:cNvSpPr>
          <p:nvPr/>
        </p:nvSpPr>
        <p:spPr bwMode="auto">
          <a:xfrm>
            <a:off x="4993005" y="5965581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Line 179"/>
          <p:cNvSpPr>
            <a:spLocks noChangeShapeType="1"/>
          </p:cNvSpPr>
          <p:nvPr/>
        </p:nvSpPr>
        <p:spPr bwMode="auto">
          <a:xfrm>
            <a:off x="6389587" y="5965581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Line 181"/>
          <p:cNvSpPr>
            <a:spLocks noChangeShapeType="1"/>
          </p:cNvSpPr>
          <p:nvPr/>
        </p:nvSpPr>
        <p:spPr bwMode="auto">
          <a:xfrm>
            <a:off x="7780737" y="5965581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Rectangle 183"/>
          <p:cNvSpPr>
            <a:spLocks noChangeArrowheads="1"/>
          </p:cNvSpPr>
          <p:nvPr/>
        </p:nvSpPr>
        <p:spPr bwMode="auto">
          <a:xfrm>
            <a:off x="6366040" y="6216406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" name="Rectangle 40"/>
          <p:cNvSpPr>
            <a:spLocks noChangeArrowheads="1"/>
          </p:cNvSpPr>
          <p:nvPr/>
        </p:nvSpPr>
        <p:spPr bwMode="auto">
          <a:xfrm rot="16200000">
            <a:off x="2242350" y="3344679"/>
            <a:ext cx="3133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Individual Earnings at Age ≥ 24 ($)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136" name="Rectangle 86"/>
          <p:cNvSpPr>
            <a:spLocks noChangeArrowheads="1"/>
          </p:cNvSpPr>
          <p:nvPr/>
        </p:nvSpPr>
        <p:spPr bwMode="auto">
          <a:xfrm>
            <a:off x="4667392" y="6060831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37" name="Rectangle 88"/>
          <p:cNvSpPr>
            <a:spLocks noChangeArrowheads="1"/>
          </p:cNvSpPr>
          <p:nvPr/>
        </p:nvSpPr>
        <p:spPr bwMode="auto">
          <a:xfrm>
            <a:off x="5973309" y="6060831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38" name="Rectangle 193"/>
          <p:cNvSpPr>
            <a:spLocks noChangeArrowheads="1"/>
          </p:cNvSpPr>
          <p:nvPr/>
        </p:nvSpPr>
        <p:spPr bwMode="auto">
          <a:xfrm>
            <a:off x="7163927" y="6060832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49635" y="4673316"/>
            <a:ext cx="111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$14,381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1698" y="4673316"/>
            <a:ext cx="111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$14,778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235853" y="4675219"/>
            <a:ext cx="111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$13,647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231924" y="5016216"/>
            <a:ext cx="1123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0.569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30441" y="5016216"/>
            <a:ext cx="112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white"/>
                </a:solidFill>
              </a:rPr>
              <a:t>p</a:t>
            </a:r>
            <a:r>
              <a:rPr lang="en-US" sz="1600" dirty="0">
                <a:solidFill>
                  <a:prstClr val="white"/>
                </a:solidFill>
              </a:rPr>
              <a:t> = 0.711 </a:t>
            </a:r>
          </a:p>
        </p:txBody>
      </p:sp>
    </p:spTree>
    <p:extLst>
      <p:ext uri="{BB962C8B-B14F-4D97-AF65-F5344CB8AC3E}">
        <p14:creationId xmlns:p14="http://schemas.microsoft.com/office/powerpoint/2010/main" val="31086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17585" y="1275824"/>
            <a:ext cx="8098043" cy="5072399"/>
            <a:chOff x="1765548" y="1663442"/>
            <a:chExt cx="6748369" cy="4226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548" y="1663442"/>
              <a:ext cx="5612903" cy="35311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574" y="3838761"/>
              <a:ext cx="1230343" cy="20516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4000" y="627332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Note: Lighter Color = More Upward Mobility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Download Statistics for Your Area at www.equality-of-opportunity.org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1524000" y="25918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1524000" y="591784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E2D53"/>
                </a:solidFill>
              </a:rPr>
              <a:t>Probability of Reaching the Top Fifth Starting from the Bottom Fifth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Limitations of Randomized Experiments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820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not use randomized experiments to answer all policy questions?  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Beyond feasibility, there are three common limitations: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Attrition: lose track of participants over time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 long-term impact evaluation unreliable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Especially a problem when attrition rate differs across treatment groups because we lose comparability</a:t>
            </a: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This problem is largely fixed by the “big data” revolution: in MTO, we are able to track 99% of participants by linking to tax records</a:t>
            </a: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Limitations of Randomized Experiments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820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not use randomized experiments to answer all policy questions?  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Beyond feasibility, there are three common limitations: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Attrition: lose track of participants over time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 long-term impact evaluation unreliable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Sample size: small samples make estimates imprecise, especially for long-term impacts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This problem is </a:t>
            </a:r>
            <a:r>
              <a:rPr lang="en-US" sz="2000" i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not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fixed by big data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 cost of data has fallen, but cost of experimentation (in social science) has not</a:t>
            </a: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5109" y="152407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</a:rPr>
              <a:t>Impacts of Experimental Voucher by Age of Random Assignment </a:t>
            </a:r>
          </a:p>
          <a:p>
            <a:pPr algn="ctr"/>
            <a:r>
              <a:rPr lang="en-US" sz="1800" dirty="0">
                <a:solidFill>
                  <a:srgbClr val="1E2D53"/>
                </a:solidFill>
              </a:rPr>
              <a:t>Household Income, Age ≥ 24 ($)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74827" y="492133"/>
            <a:ext cx="8755116" cy="6213475"/>
            <a:chOff x="95" y="212"/>
            <a:chExt cx="5515" cy="3914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95" y="385"/>
              <a:ext cx="5515" cy="3562"/>
              <a:chOff x="95" y="385"/>
              <a:chExt cx="5515" cy="356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569" y="470"/>
                <a:ext cx="5041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569" y="328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569" y="2743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569" y="2205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569" y="166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69" y="1126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569" y="589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>
                <a:off x="628" y="1099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2248" y="145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3868" y="163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5488" y="249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660" y="1046"/>
                <a:ext cx="4859" cy="1310"/>
              </a:xfrm>
              <a:custGeom>
                <a:avLst/>
                <a:gdLst>
                  <a:gd name="T0" fmla="*/ 0 w 1392"/>
                  <a:gd name="T1" fmla="*/ 0 h 375"/>
                  <a:gd name="T2" fmla="*/ 696 w 1392"/>
                  <a:gd name="T3" fmla="*/ 187 h 375"/>
                  <a:gd name="T4" fmla="*/ 1392 w 1392"/>
                  <a:gd name="T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2" h="375">
                    <a:moveTo>
                      <a:pt x="0" y="0"/>
                    </a:moveTo>
                    <a:lnTo>
                      <a:pt x="696" y="187"/>
                    </a:lnTo>
                    <a:lnTo>
                      <a:pt x="1392" y="375"/>
                    </a:lnTo>
                  </a:path>
                </a:pathLst>
              </a:cu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660" y="690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723" y="694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785" y="700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848" y="704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>
                <a:off x="911" y="707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974" y="711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>
                <a:off x="1037" y="714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auto">
              <a:xfrm>
                <a:off x="1100" y="718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>
                <a:off x="1162" y="725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>
                <a:off x="1225" y="728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1285" y="732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1347" y="735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>
                <a:off x="1410" y="739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473" y="742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>
                <a:off x="1536" y="749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>
                <a:off x="1599" y="753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1662" y="756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Line 36"/>
              <p:cNvSpPr>
                <a:spLocks noChangeShapeType="1"/>
              </p:cNvSpPr>
              <p:nvPr/>
            </p:nvSpPr>
            <p:spPr bwMode="auto">
              <a:xfrm>
                <a:off x="1725" y="760"/>
                <a:ext cx="34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>
                <a:off x="1787" y="763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Line 38"/>
              <p:cNvSpPr>
                <a:spLocks noChangeShapeType="1"/>
              </p:cNvSpPr>
              <p:nvPr/>
            </p:nvSpPr>
            <p:spPr bwMode="auto">
              <a:xfrm>
                <a:off x="1850" y="767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Line 39"/>
              <p:cNvSpPr>
                <a:spLocks noChangeShapeType="1"/>
              </p:cNvSpPr>
              <p:nvPr/>
            </p:nvSpPr>
            <p:spPr bwMode="auto">
              <a:xfrm>
                <a:off x="1913" y="774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Line 40"/>
              <p:cNvSpPr>
                <a:spLocks noChangeShapeType="1"/>
              </p:cNvSpPr>
              <p:nvPr/>
            </p:nvSpPr>
            <p:spPr bwMode="auto">
              <a:xfrm>
                <a:off x="1976" y="777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>
                <a:off x="2039" y="781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Line 42"/>
              <p:cNvSpPr>
                <a:spLocks noChangeShapeType="1"/>
              </p:cNvSpPr>
              <p:nvPr/>
            </p:nvSpPr>
            <p:spPr bwMode="auto">
              <a:xfrm>
                <a:off x="2102" y="784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2164" y="788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>
                <a:off x="2224" y="791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>
                <a:off x="2287" y="798"/>
                <a:ext cx="34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Line 46"/>
              <p:cNvSpPr>
                <a:spLocks noChangeShapeType="1"/>
              </p:cNvSpPr>
              <p:nvPr/>
            </p:nvSpPr>
            <p:spPr bwMode="auto">
              <a:xfrm>
                <a:off x="2349" y="798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>
                <a:off x="2412" y="802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Line 48"/>
              <p:cNvSpPr>
                <a:spLocks noChangeShapeType="1"/>
              </p:cNvSpPr>
              <p:nvPr/>
            </p:nvSpPr>
            <p:spPr bwMode="auto">
              <a:xfrm>
                <a:off x="2475" y="805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Line 49"/>
              <p:cNvSpPr>
                <a:spLocks noChangeShapeType="1"/>
              </p:cNvSpPr>
              <p:nvPr/>
            </p:nvSpPr>
            <p:spPr bwMode="auto">
              <a:xfrm>
                <a:off x="2538" y="805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Line 50"/>
              <p:cNvSpPr>
                <a:spLocks noChangeShapeType="1"/>
              </p:cNvSpPr>
              <p:nvPr/>
            </p:nvSpPr>
            <p:spPr bwMode="auto">
              <a:xfrm>
                <a:off x="2601" y="809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Line 51"/>
              <p:cNvSpPr>
                <a:spLocks noChangeShapeType="1"/>
              </p:cNvSpPr>
              <p:nvPr/>
            </p:nvSpPr>
            <p:spPr bwMode="auto">
              <a:xfrm>
                <a:off x="2664" y="812"/>
                <a:ext cx="34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Line 52"/>
              <p:cNvSpPr>
                <a:spLocks noChangeShapeType="1"/>
              </p:cNvSpPr>
              <p:nvPr/>
            </p:nvSpPr>
            <p:spPr bwMode="auto">
              <a:xfrm>
                <a:off x="2726" y="816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Line 53"/>
              <p:cNvSpPr>
                <a:spLocks noChangeShapeType="1"/>
              </p:cNvSpPr>
              <p:nvPr/>
            </p:nvSpPr>
            <p:spPr bwMode="auto">
              <a:xfrm>
                <a:off x="2789" y="816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Line 54"/>
              <p:cNvSpPr>
                <a:spLocks noChangeShapeType="1"/>
              </p:cNvSpPr>
              <p:nvPr/>
            </p:nvSpPr>
            <p:spPr bwMode="auto">
              <a:xfrm>
                <a:off x="2852" y="819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Line 55"/>
              <p:cNvSpPr>
                <a:spLocks noChangeShapeType="1"/>
              </p:cNvSpPr>
              <p:nvPr/>
            </p:nvSpPr>
            <p:spPr bwMode="auto">
              <a:xfrm>
                <a:off x="2915" y="823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Line 56"/>
              <p:cNvSpPr>
                <a:spLocks noChangeShapeType="1"/>
              </p:cNvSpPr>
              <p:nvPr/>
            </p:nvSpPr>
            <p:spPr bwMode="auto">
              <a:xfrm>
                <a:off x="2978" y="823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Line 57"/>
              <p:cNvSpPr>
                <a:spLocks noChangeShapeType="1"/>
              </p:cNvSpPr>
              <p:nvPr/>
            </p:nvSpPr>
            <p:spPr bwMode="auto">
              <a:xfrm>
                <a:off x="3041" y="826"/>
                <a:ext cx="34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Line 58"/>
              <p:cNvSpPr>
                <a:spLocks noChangeShapeType="1"/>
              </p:cNvSpPr>
              <p:nvPr/>
            </p:nvSpPr>
            <p:spPr bwMode="auto">
              <a:xfrm>
                <a:off x="3103" y="830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Line 59"/>
              <p:cNvSpPr>
                <a:spLocks noChangeShapeType="1"/>
              </p:cNvSpPr>
              <p:nvPr/>
            </p:nvSpPr>
            <p:spPr bwMode="auto">
              <a:xfrm>
                <a:off x="3166" y="833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Line 60"/>
              <p:cNvSpPr>
                <a:spLocks noChangeShapeType="1"/>
              </p:cNvSpPr>
              <p:nvPr/>
            </p:nvSpPr>
            <p:spPr bwMode="auto">
              <a:xfrm>
                <a:off x="3229" y="833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Line 61"/>
              <p:cNvSpPr>
                <a:spLocks noChangeShapeType="1"/>
              </p:cNvSpPr>
              <p:nvPr/>
            </p:nvSpPr>
            <p:spPr bwMode="auto">
              <a:xfrm>
                <a:off x="3292" y="837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Line 62"/>
              <p:cNvSpPr>
                <a:spLocks noChangeShapeType="1"/>
              </p:cNvSpPr>
              <p:nvPr/>
            </p:nvSpPr>
            <p:spPr bwMode="auto">
              <a:xfrm>
                <a:off x="3355" y="840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Line 63"/>
              <p:cNvSpPr>
                <a:spLocks noChangeShapeType="1"/>
              </p:cNvSpPr>
              <p:nvPr/>
            </p:nvSpPr>
            <p:spPr bwMode="auto">
              <a:xfrm>
                <a:off x="3418" y="840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Line 64"/>
              <p:cNvSpPr>
                <a:spLocks noChangeShapeType="1"/>
              </p:cNvSpPr>
              <p:nvPr/>
            </p:nvSpPr>
            <p:spPr bwMode="auto">
              <a:xfrm>
                <a:off x="3480" y="844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Line 65"/>
              <p:cNvSpPr>
                <a:spLocks noChangeShapeType="1"/>
              </p:cNvSpPr>
              <p:nvPr/>
            </p:nvSpPr>
            <p:spPr bwMode="auto">
              <a:xfrm>
                <a:off x="3543" y="847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>
                <a:off x="3606" y="851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Line 67"/>
              <p:cNvSpPr>
                <a:spLocks noChangeShapeType="1"/>
              </p:cNvSpPr>
              <p:nvPr/>
            </p:nvSpPr>
            <p:spPr bwMode="auto">
              <a:xfrm>
                <a:off x="3669" y="851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Line 68"/>
              <p:cNvSpPr>
                <a:spLocks noChangeShapeType="1"/>
              </p:cNvSpPr>
              <p:nvPr/>
            </p:nvSpPr>
            <p:spPr bwMode="auto">
              <a:xfrm>
                <a:off x="3732" y="854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Line 69"/>
              <p:cNvSpPr>
                <a:spLocks noChangeShapeType="1"/>
              </p:cNvSpPr>
              <p:nvPr/>
            </p:nvSpPr>
            <p:spPr bwMode="auto">
              <a:xfrm>
                <a:off x="3795" y="858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>
                <a:off x="3857" y="858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Line 71"/>
              <p:cNvSpPr>
                <a:spLocks noChangeShapeType="1"/>
              </p:cNvSpPr>
              <p:nvPr/>
            </p:nvSpPr>
            <p:spPr bwMode="auto">
              <a:xfrm>
                <a:off x="3920" y="868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Line 72"/>
              <p:cNvSpPr>
                <a:spLocks noChangeShapeType="1"/>
              </p:cNvSpPr>
              <p:nvPr/>
            </p:nvSpPr>
            <p:spPr bwMode="auto">
              <a:xfrm>
                <a:off x="3980" y="889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Line 73"/>
              <p:cNvSpPr>
                <a:spLocks noChangeShapeType="1"/>
              </p:cNvSpPr>
              <p:nvPr/>
            </p:nvSpPr>
            <p:spPr bwMode="auto">
              <a:xfrm>
                <a:off x="4039" y="913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74"/>
              <p:cNvSpPr>
                <a:spLocks noChangeShapeType="1"/>
              </p:cNvSpPr>
              <p:nvPr/>
            </p:nvSpPr>
            <p:spPr bwMode="auto">
              <a:xfrm>
                <a:off x="4095" y="934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Line 75"/>
              <p:cNvSpPr>
                <a:spLocks noChangeShapeType="1"/>
              </p:cNvSpPr>
              <p:nvPr/>
            </p:nvSpPr>
            <p:spPr bwMode="auto">
              <a:xfrm>
                <a:off x="4154" y="955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Line 76"/>
              <p:cNvSpPr>
                <a:spLocks noChangeShapeType="1"/>
              </p:cNvSpPr>
              <p:nvPr/>
            </p:nvSpPr>
            <p:spPr bwMode="auto">
              <a:xfrm>
                <a:off x="4214" y="976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Line 77"/>
              <p:cNvSpPr>
                <a:spLocks noChangeShapeType="1"/>
              </p:cNvSpPr>
              <p:nvPr/>
            </p:nvSpPr>
            <p:spPr bwMode="auto">
              <a:xfrm>
                <a:off x="4273" y="997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Line 78"/>
              <p:cNvSpPr>
                <a:spLocks noChangeShapeType="1"/>
              </p:cNvSpPr>
              <p:nvPr/>
            </p:nvSpPr>
            <p:spPr bwMode="auto">
              <a:xfrm>
                <a:off x="4332" y="1018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Line 79"/>
              <p:cNvSpPr>
                <a:spLocks noChangeShapeType="1"/>
              </p:cNvSpPr>
              <p:nvPr/>
            </p:nvSpPr>
            <p:spPr bwMode="auto">
              <a:xfrm>
                <a:off x="4392" y="1043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Line 80"/>
              <p:cNvSpPr>
                <a:spLocks noChangeShapeType="1"/>
              </p:cNvSpPr>
              <p:nvPr/>
            </p:nvSpPr>
            <p:spPr bwMode="auto">
              <a:xfrm>
                <a:off x="4451" y="1064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Line 81"/>
              <p:cNvSpPr>
                <a:spLocks noChangeShapeType="1"/>
              </p:cNvSpPr>
              <p:nvPr/>
            </p:nvSpPr>
            <p:spPr bwMode="auto">
              <a:xfrm>
                <a:off x="4510" y="1085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Line 82"/>
              <p:cNvSpPr>
                <a:spLocks noChangeShapeType="1"/>
              </p:cNvSpPr>
              <p:nvPr/>
            </p:nvSpPr>
            <p:spPr bwMode="auto">
              <a:xfrm>
                <a:off x="4570" y="1106"/>
                <a:ext cx="31" cy="1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83"/>
              <p:cNvSpPr>
                <a:spLocks noChangeShapeType="1"/>
              </p:cNvSpPr>
              <p:nvPr/>
            </p:nvSpPr>
            <p:spPr bwMode="auto">
              <a:xfrm>
                <a:off x="4625" y="1126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Line 84"/>
              <p:cNvSpPr>
                <a:spLocks noChangeShapeType="1"/>
              </p:cNvSpPr>
              <p:nvPr/>
            </p:nvSpPr>
            <p:spPr bwMode="auto">
              <a:xfrm>
                <a:off x="4685" y="1151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Line 85"/>
              <p:cNvSpPr>
                <a:spLocks noChangeShapeType="1"/>
              </p:cNvSpPr>
              <p:nvPr/>
            </p:nvSpPr>
            <p:spPr bwMode="auto">
              <a:xfrm>
                <a:off x="4744" y="1172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Line 86"/>
              <p:cNvSpPr>
                <a:spLocks noChangeShapeType="1"/>
              </p:cNvSpPr>
              <p:nvPr/>
            </p:nvSpPr>
            <p:spPr bwMode="auto">
              <a:xfrm>
                <a:off x="4803" y="1193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Line 87"/>
              <p:cNvSpPr>
                <a:spLocks noChangeShapeType="1"/>
              </p:cNvSpPr>
              <p:nvPr/>
            </p:nvSpPr>
            <p:spPr bwMode="auto">
              <a:xfrm>
                <a:off x="4863" y="1214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>
                <a:off x="4922" y="1235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Line 89"/>
              <p:cNvSpPr>
                <a:spLocks noChangeShapeType="1"/>
              </p:cNvSpPr>
              <p:nvPr/>
            </p:nvSpPr>
            <p:spPr bwMode="auto">
              <a:xfrm>
                <a:off x="4982" y="1259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5041" y="1280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Line 91"/>
              <p:cNvSpPr>
                <a:spLocks noChangeShapeType="1"/>
              </p:cNvSpPr>
              <p:nvPr/>
            </p:nvSpPr>
            <p:spPr bwMode="auto">
              <a:xfrm>
                <a:off x="5100" y="1301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Line 92"/>
              <p:cNvSpPr>
                <a:spLocks noChangeShapeType="1"/>
              </p:cNvSpPr>
              <p:nvPr/>
            </p:nvSpPr>
            <p:spPr bwMode="auto">
              <a:xfrm>
                <a:off x="5160" y="1322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Line 93"/>
              <p:cNvSpPr>
                <a:spLocks noChangeShapeType="1"/>
              </p:cNvSpPr>
              <p:nvPr/>
            </p:nvSpPr>
            <p:spPr bwMode="auto">
              <a:xfrm>
                <a:off x="5215" y="1346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>
                <a:off x="5275" y="1367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Line 95"/>
              <p:cNvSpPr>
                <a:spLocks noChangeShapeType="1"/>
              </p:cNvSpPr>
              <p:nvPr/>
            </p:nvSpPr>
            <p:spPr bwMode="auto">
              <a:xfrm>
                <a:off x="5334" y="1388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5393" y="1409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Line 97"/>
              <p:cNvSpPr>
                <a:spLocks noChangeShapeType="1"/>
              </p:cNvSpPr>
              <p:nvPr/>
            </p:nvSpPr>
            <p:spPr bwMode="auto">
              <a:xfrm>
                <a:off x="5453" y="1430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Line 98"/>
              <p:cNvSpPr>
                <a:spLocks noChangeShapeType="1"/>
              </p:cNvSpPr>
              <p:nvPr/>
            </p:nvSpPr>
            <p:spPr bwMode="auto">
              <a:xfrm>
                <a:off x="5512" y="1455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Line 99"/>
              <p:cNvSpPr>
                <a:spLocks noChangeShapeType="1"/>
              </p:cNvSpPr>
              <p:nvPr/>
            </p:nvSpPr>
            <p:spPr bwMode="auto">
              <a:xfrm>
                <a:off x="660" y="1566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Line 100"/>
              <p:cNvSpPr>
                <a:spLocks noChangeShapeType="1"/>
              </p:cNvSpPr>
              <p:nvPr/>
            </p:nvSpPr>
            <p:spPr bwMode="auto">
              <a:xfrm>
                <a:off x="719" y="1587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Line 101"/>
              <p:cNvSpPr>
                <a:spLocks noChangeShapeType="1"/>
              </p:cNvSpPr>
              <p:nvPr/>
            </p:nvSpPr>
            <p:spPr bwMode="auto">
              <a:xfrm>
                <a:off x="778" y="1608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Line 102"/>
              <p:cNvSpPr>
                <a:spLocks noChangeShapeType="1"/>
              </p:cNvSpPr>
              <p:nvPr/>
            </p:nvSpPr>
            <p:spPr bwMode="auto">
              <a:xfrm>
                <a:off x="838" y="1633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Line 103"/>
              <p:cNvSpPr>
                <a:spLocks noChangeShapeType="1"/>
              </p:cNvSpPr>
              <p:nvPr/>
            </p:nvSpPr>
            <p:spPr bwMode="auto">
              <a:xfrm>
                <a:off x="894" y="1654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Line 104"/>
              <p:cNvSpPr>
                <a:spLocks noChangeShapeType="1"/>
              </p:cNvSpPr>
              <p:nvPr/>
            </p:nvSpPr>
            <p:spPr bwMode="auto">
              <a:xfrm>
                <a:off x="953" y="1675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Line 105"/>
              <p:cNvSpPr>
                <a:spLocks noChangeShapeType="1"/>
              </p:cNvSpPr>
              <p:nvPr/>
            </p:nvSpPr>
            <p:spPr bwMode="auto">
              <a:xfrm>
                <a:off x="1012" y="1699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Line 106"/>
              <p:cNvSpPr>
                <a:spLocks noChangeShapeType="1"/>
              </p:cNvSpPr>
              <p:nvPr/>
            </p:nvSpPr>
            <p:spPr bwMode="auto">
              <a:xfrm>
                <a:off x="1072" y="1720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Line 107"/>
              <p:cNvSpPr>
                <a:spLocks noChangeShapeType="1"/>
              </p:cNvSpPr>
              <p:nvPr/>
            </p:nvSpPr>
            <p:spPr bwMode="auto">
              <a:xfrm>
                <a:off x="1131" y="1741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Line 108"/>
              <p:cNvSpPr>
                <a:spLocks noChangeShapeType="1"/>
              </p:cNvSpPr>
              <p:nvPr/>
            </p:nvSpPr>
            <p:spPr bwMode="auto">
              <a:xfrm>
                <a:off x="1190" y="1765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Line 109"/>
              <p:cNvSpPr>
                <a:spLocks noChangeShapeType="1"/>
              </p:cNvSpPr>
              <p:nvPr/>
            </p:nvSpPr>
            <p:spPr bwMode="auto">
              <a:xfrm>
                <a:off x="1250" y="1786"/>
                <a:ext cx="28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Line 110"/>
              <p:cNvSpPr>
                <a:spLocks noChangeShapeType="1"/>
              </p:cNvSpPr>
              <p:nvPr/>
            </p:nvSpPr>
            <p:spPr bwMode="auto">
              <a:xfrm>
                <a:off x="1306" y="1807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Line 111"/>
              <p:cNvSpPr>
                <a:spLocks noChangeShapeType="1"/>
              </p:cNvSpPr>
              <p:nvPr/>
            </p:nvSpPr>
            <p:spPr bwMode="auto">
              <a:xfrm>
                <a:off x="1365" y="1828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Line 112"/>
              <p:cNvSpPr>
                <a:spLocks noChangeShapeType="1"/>
              </p:cNvSpPr>
              <p:nvPr/>
            </p:nvSpPr>
            <p:spPr bwMode="auto">
              <a:xfrm>
                <a:off x="1424" y="1853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Line 113"/>
              <p:cNvSpPr>
                <a:spLocks noChangeShapeType="1"/>
              </p:cNvSpPr>
              <p:nvPr/>
            </p:nvSpPr>
            <p:spPr bwMode="auto">
              <a:xfrm>
                <a:off x="1484" y="1874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Line 114"/>
              <p:cNvSpPr>
                <a:spLocks noChangeShapeType="1"/>
              </p:cNvSpPr>
              <p:nvPr/>
            </p:nvSpPr>
            <p:spPr bwMode="auto">
              <a:xfrm>
                <a:off x="1543" y="1895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Line 115"/>
              <p:cNvSpPr>
                <a:spLocks noChangeShapeType="1"/>
              </p:cNvSpPr>
              <p:nvPr/>
            </p:nvSpPr>
            <p:spPr bwMode="auto">
              <a:xfrm>
                <a:off x="1602" y="1919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Line 116"/>
              <p:cNvSpPr>
                <a:spLocks noChangeShapeType="1"/>
              </p:cNvSpPr>
              <p:nvPr/>
            </p:nvSpPr>
            <p:spPr bwMode="auto">
              <a:xfrm>
                <a:off x="1658" y="1940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Line 117"/>
              <p:cNvSpPr>
                <a:spLocks noChangeShapeType="1"/>
              </p:cNvSpPr>
              <p:nvPr/>
            </p:nvSpPr>
            <p:spPr bwMode="auto">
              <a:xfrm>
                <a:off x="1718" y="1961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Line 118"/>
              <p:cNvSpPr>
                <a:spLocks noChangeShapeType="1"/>
              </p:cNvSpPr>
              <p:nvPr/>
            </p:nvSpPr>
            <p:spPr bwMode="auto">
              <a:xfrm>
                <a:off x="1777" y="1982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Line 119"/>
              <p:cNvSpPr>
                <a:spLocks noChangeShapeType="1"/>
              </p:cNvSpPr>
              <p:nvPr/>
            </p:nvSpPr>
            <p:spPr bwMode="auto">
              <a:xfrm>
                <a:off x="1836" y="2006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Line 120"/>
              <p:cNvSpPr>
                <a:spLocks noChangeShapeType="1"/>
              </p:cNvSpPr>
              <p:nvPr/>
            </p:nvSpPr>
            <p:spPr bwMode="auto">
              <a:xfrm>
                <a:off x="1896" y="2027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Line 121"/>
              <p:cNvSpPr>
                <a:spLocks noChangeShapeType="1"/>
              </p:cNvSpPr>
              <p:nvPr/>
            </p:nvSpPr>
            <p:spPr bwMode="auto">
              <a:xfrm>
                <a:off x="1955" y="2048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Line 122"/>
              <p:cNvSpPr>
                <a:spLocks noChangeShapeType="1"/>
              </p:cNvSpPr>
              <p:nvPr/>
            </p:nvSpPr>
            <p:spPr bwMode="auto">
              <a:xfrm>
                <a:off x="2014" y="2073"/>
                <a:ext cx="28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Line 123"/>
              <p:cNvSpPr>
                <a:spLocks noChangeShapeType="1"/>
              </p:cNvSpPr>
              <p:nvPr/>
            </p:nvSpPr>
            <p:spPr bwMode="auto">
              <a:xfrm>
                <a:off x="2070" y="2094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Line 124"/>
              <p:cNvSpPr>
                <a:spLocks noChangeShapeType="1"/>
              </p:cNvSpPr>
              <p:nvPr/>
            </p:nvSpPr>
            <p:spPr bwMode="auto">
              <a:xfrm>
                <a:off x="2129" y="2115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Line 125"/>
              <p:cNvSpPr>
                <a:spLocks noChangeShapeType="1"/>
              </p:cNvSpPr>
              <p:nvPr/>
            </p:nvSpPr>
            <p:spPr bwMode="auto">
              <a:xfrm>
                <a:off x="2189" y="2136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Line 126"/>
              <p:cNvSpPr>
                <a:spLocks noChangeShapeType="1"/>
              </p:cNvSpPr>
              <p:nvPr/>
            </p:nvSpPr>
            <p:spPr bwMode="auto">
              <a:xfrm>
                <a:off x="2248" y="2160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Line 127"/>
              <p:cNvSpPr>
                <a:spLocks noChangeShapeType="1"/>
              </p:cNvSpPr>
              <p:nvPr/>
            </p:nvSpPr>
            <p:spPr bwMode="auto">
              <a:xfrm>
                <a:off x="2307" y="2177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Line 128"/>
              <p:cNvSpPr>
                <a:spLocks noChangeShapeType="1"/>
              </p:cNvSpPr>
              <p:nvPr/>
            </p:nvSpPr>
            <p:spPr bwMode="auto">
              <a:xfrm>
                <a:off x="2370" y="2188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Line 129"/>
              <p:cNvSpPr>
                <a:spLocks noChangeShapeType="1"/>
              </p:cNvSpPr>
              <p:nvPr/>
            </p:nvSpPr>
            <p:spPr bwMode="auto">
              <a:xfrm>
                <a:off x="2433" y="2198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Line 130"/>
              <p:cNvSpPr>
                <a:spLocks noChangeShapeType="1"/>
              </p:cNvSpPr>
              <p:nvPr/>
            </p:nvSpPr>
            <p:spPr bwMode="auto">
              <a:xfrm>
                <a:off x="2493" y="2209"/>
                <a:ext cx="34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>
                <a:off x="2555" y="2223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Line 132"/>
              <p:cNvSpPr>
                <a:spLocks noChangeShapeType="1"/>
              </p:cNvSpPr>
              <p:nvPr/>
            </p:nvSpPr>
            <p:spPr bwMode="auto">
              <a:xfrm>
                <a:off x="2618" y="2233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Line 133"/>
              <p:cNvSpPr>
                <a:spLocks noChangeShapeType="1"/>
              </p:cNvSpPr>
              <p:nvPr/>
            </p:nvSpPr>
            <p:spPr bwMode="auto">
              <a:xfrm>
                <a:off x="2678" y="2244"/>
                <a:ext cx="34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Line 134"/>
              <p:cNvSpPr>
                <a:spLocks noChangeShapeType="1"/>
              </p:cNvSpPr>
              <p:nvPr/>
            </p:nvSpPr>
            <p:spPr bwMode="auto">
              <a:xfrm>
                <a:off x="2740" y="2254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Line 135"/>
              <p:cNvSpPr>
                <a:spLocks noChangeShapeType="1"/>
              </p:cNvSpPr>
              <p:nvPr/>
            </p:nvSpPr>
            <p:spPr bwMode="auto">
              <a:xfrm>
                <a:off x="2803" y="2268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Line 136"/>
              <p:cNvSpPr>
                <a:spLocks noChangeShapeType="1"/>
              </p:cNvSpPr>
              <p:nvPr/>
            </p:nvSpPr>
            <p:spPr bwMode="auto">
              <a:xfrm>
                <a:off x="2863" y="2279"/>
                <a:ext cx="34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Line 137"/>
              <p:cNvSpPr>
                <a:spLocks noChangeShapeType="1"/>
              </p:cNvSpPr>
              <p:nvPr/>
            </p:nvSpPr>
            <p:spPr bwMode="auto">
              <a:xfrm>
                <a:off x="2925" y="2289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Line 138"/>
              <p:cNvSpPr>
                <a:spLocks noChangeShapeType="1"/>
              </p:cNvSpPr>
              <p:nvPr/>
            </p:nvSpPr>
            <p:spPr bwMode="auto">
              <a:xfrm>
                <a:off x="2988" y="2303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Line 139"/>
              <p:cNvSpPr>
                <a:spLocks noChangeShapeType="1"/>
              </p:cNvSpPr>
              <p:nvPr/>
            </p:nvSpPr>
            <p:spPr bwMode="auto">
              <a:xfrm>
                <a:off x="3051" y="2314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Line 140"/>
              <p:cNvSpPr>
                <a:spLocks noChangeShapeType="1"/>
              </p:cNvSpPr>
              <p:nvPr/>
            </p:nvSpPr>
            <p:spPr bwMode="auto">
              <a:xfrm>
                <a:off x="3110" y="2324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Line 141"/>
              <p:cNvSpPr>
                <a:spLocks noChangeShapeType="1"/>
              </p:cNvSpPr>
              <p:nvPr/>
            </p:nvSpPr>
            <p:spPr bwMode="auto">
              <a:xfrm>
                <a:off x="3173" y="2335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Line 142"/>
              <p:cNvSpPr>
                <a:spLocks noChangeShapeType="1"/>
              </p:cNvSpPr>
              <p:nvPr/>
            </p:nvSpPr>
            <p:spPr bwMode="auto">
              <a:xfrm>
                <a:off x="3236" y="2349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Line 143"/>
              <p:cNvSpPr>
                <a:spLocks noChangeShapeType="1"/>
              </p:cNvSpPr>
              <p:nvPr/>
            </p:nvSpPr>
            <p:spPr bwMode="auto">
              <a:xfrm>
                <a:off x="3295" y="2359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Line 144"/>
              <p:cNvSpPr>
                <a:spLocks noChangeShapeType="1"/>
              </p:cNvSpPr>
              <p:nvPr/>
            </p:nvSpPr>
            <p:spPr bwMode="auto">
              <a:xfrm>
                <a:off x="3358" y="2370"/>
                <a:ext cx="35" cy="6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Line 145"/>
              <p:cNvSpPr>
                <a:spLocks noChangeShapeType="1"/>
              </p:cNvSpPr>
              <p:nvPr/>
            </p:nvSpPr>
            <p:spPr bwMode="auto">
              <a:xfrm>
                <a:off x="3421" y="2380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Line 146"/>
              <p:cNvSpPr>
                <a:spLocks noChangeShapeType="1"/>
              </p:cNvSpPr>
              <p:nvPr/>
            </p:nvSpPr>
            <p:spPr bwMode="auto">
              <a:xfrm>
                <a:off x="3484" y="2394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Line 147"/>
              <p:cNvSpPr>
                <a:spLocks noChangeShapeType="1"/>
              </p:cNvSpPr>
              <p:nvPr/>
            </p:nvSpPr>
            <p:spPr bwMode="auto">
              <a:xfrm>
                <a:off x="3543" y="2404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Line 148"/>
              <p:cNvSpPr>
                <a:spLocks noChangeShapeType="1"/>
              </p:cNvSpPr>
              <p:nvPr/>
            </p:nvSpPr>
            <p:spPr bwMode="auto">
              <a:xfrm>
                <a:off x="3606" y="2415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Line 149"/>
              <p:cNvSpPr>
                <a:spLocks noChangeShapeType="1"/>
              </p:cNvSpPr>
              <p:nvPr/>
            </p:nvSpPr>
            <p:spPr bwMode="auto">
              <a:xfrm>
                <a:off x="3669" y="2425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Line 150"/>
              <p:cNvSpPr>
                <a:spLocks noChangeShapeType="1"/>
              </p:cNvSpPr>
              <p:nvPr/>
            </p:nvSpPr>
            <p:spPr bwMode="auto">
              <a:xfrm>
                <a:off x="3728" y="2439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Line 151"/>
              <p:cNvSpPr>
                <a:spLocks noChangeShapeType="1"/>
              </p:cNvSpPr>
              <p:nvPr/>
            </p:nvSpPr>
            <p:spPr bwMode="auto">
              <a:xfrm>
                <a:off x="3791" y="2450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Line 152"/>
              <p:cNvSpPr>
                <a:spLocks noChangeShapeType="1"/>
              </p:cNvSpPr>
              <p:nvPr/>
            </p:nvSpPr>
            <p:spPr bwMode="auto">
              <a:xfrm>
                <a:off x="3854" y="2460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Line 153"/>
              <p:cNvSpPr>
                <a:spLocks noChangeShapeType="1"/>
              </p:cNvSpPr>
              <p:nvPr/>
            </p:nvSpPr>
            <p:spPr bwMode="auto">
              <a:xfrm>
                <a:off x="3913" y="2478"/>
                <a:ext cx="25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Line 154"/>
              <p:cNvSpPr>
                <a:spLocks noChangeShapeType="1"/>
              </p:cNvSpPr>
              <p:nvPr/>
            </p:nvSpPr>
            <p:spPr bwMode="auto">
              <a:xfrm>
                <a:off x="3962" y="2516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Line 155"/>
              <p:cNvSpPr>
                <a:spLocks noChangeShapeType="1"/>
              </p:cNvSpPr>
              <p:nvPr/>
            </p:nvSpPr>
            <p:spPr bwMode="auto">
              <a:xfrm>
                <a:off x="4015" y="2551"/>
                <a:ext cx="27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Line 156"/>
              <p:cNvSpPr>
                <a:spLocks noChangeShapeType="1"/>
              </p:cNvSpPr>
              <p:nvPr/>
            </p:nvSpPr>
            <p:spPr bwMode="auto">
              <a:xfrm>
                <a:off x="4067" y="2586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Line 157"/>
              <p:cNvSpPr>
                <a:spLocks noChangeShapeType="1"/>
              </p:cNvSpPr>
              <p:nvPr/>
            </p:nvSpPr>
            <p:spPr bwMode="auto">
              <a:xfrm>
                <a:off x="4119" y="2621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Line 158"/>
              <p:cNvSpPr>
                <a:spLocks noChangeShapeType="1"/>
              </p:cNvSpPr>
              <p:nvPr/>
            </p:nvSpPr>
            <p:spPr bwMode="auto">
              <a:xfrm>
                <a:off x="4168" y="2659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Line 159"/>
              <p:cNvSpPr>
                <a:spLocks noChangeShapeType="1"/>
              </p:cNvSpPr>
              <p:nvPr/>
            </p:nvSpPr>
            <p:spPr bwMode="auto">
              <a:xfrm>
                <a:off x="4221" y="2694"/>
                <a:ext cx="27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Line 160"/>
              <p:cNvSpPr>
                <a:spLocks noChangeShapeType="1"/>
              </p:cNvSpPr>
              <p:nvPr/>
            </p:nvSpPr>
            <p:spPr bwMode="auto">
              <a:xfrm>
                <a:off x="4273" y="2729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Line 161"/>
              <p:cNvSpPr>
                <a:spLocks noChangeShapeType="1"/>
              </p:cNvSpPr>
              <p:nvPr/>
            </p:nvSpPr>
            <p:spPr bwMode="auto">
              <a:xfrm>
                <a:off x="4325" y="2768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Line 162"/>
              <p:cNvSpPr>
                <a:spLocks noChangeShapeType="1"/>
              </p:cNvSpPr>
              <p:nvPr/>
            </p:nvSpPr>
            <p:spPr bwMode="auto">
              <a:xfrm>
                <a:off x="4374" y="2802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Line 163"/>
              <p:cNvSpPr>
                <a:spLocks noChangeShapeType="1"/>
              </p:cNvSpPr>
              <p:nvPr/>
            </p:nvSpPr>
            <p:spPr bwMode="auto">
              <a:xfrm>
                <a:off x="4426" y="2837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Line 164"/>
              <p:cNvSpPr>
                <a:spLocks noChangeShapeType="1"/>
              </p:cNvSpPr>
              <p:nvPr/>
            </p:nvSpPr>
            <p:spPr bwMode="auto">
              <a:xfrm>
                <a:off x="4479" y="2872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Line 165"/>
              <p:cNvSpPr>
                <a:spLocks noChangeShapeType="1"/>
              </p:cNvSpPr>
              <p:nvPr/>
            </p:nvSpPr>
            <p:spPr bwMode="auto">
              <a:xfrm>
                <a:off x="4531" y="2911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Line 166"/>
              <p:cNvSpPr>
                <a:spLocks noChangeShapeType="1"/>
              </p:cNvSpPr>
              <p:nvPr/>
            </p:nvSpPr>
            <p:spPr bwMode="auto">
              <a:xfrm>
                <a:off x="4584" y="2946"/>
                <a:ext cx="24" cy="1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Line 167"/>
              <p:cNvSpPr>
                <a:spLocks noChangeShapeType="1"/>
              </p:cNvSpPr>
              <p:nvPr/>
            </p:nvSpPr>
            <p:spPr bwMode="auto">
              <a:xfrm>
                <a:off x="4632" y="2981"/>
                <a:ext cx="28" cy="20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Line 168"/>
              <p:cNvSpPr>
                <a:spLocks noChangeShapeType="1"/>
              </p:cNvSpPr>
              <p:nvPr/>
            </p:nvSpPr>
            <p:spPr bwMode="auto">
              <a:xfrm>
                <a:off x="4685" y="3015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Line 169"/>
              <p:cNvSpPr>
                <a:spLocks noChangeShapeType="1"/>
              </p:cNvSpPr>
              <p:nvPr/>
            </p:nvSpPr>
            <p:spPr bwMode="auto">
              <a:xfrm>
                <a:off x="4737" y="3054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Line 170"/>
              <p:cNvSpPr>
                <a:spLocks noChangeShapeType="1"/>
              </p:cNvSpPr>
              <p:nvPr/>
            </p:nvSpPr>
            <p:spPr bwMode="auto">
              <a:xfrm>
                <a:off x="4790" y="3089"/>
                <a:ext cx="27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Line 171"/>
              <p:cNvSpPr>
                <a:spLocks noChangeShapeType="1"/>
              </p:cNvSpPr>
              <p:nvPr/>
            </p:nvSpPr>
            <p:spPr bwMode="auto">
              <a:xfrm>
                <a:off x="4838" y="3124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Line 172"/>
              <p:cNvSpPr>
                <a:spLocks noChangeShapeType="1"/>
              </p:cNvSpPr>
              <p:nvPr/>
            </p:nvSpPr>
            <p:spPr bwMode="auto">
              <a:xfrm>
                <a:off x="4891" y="3162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Line 173"/>
              <p:cNvSpPr>
                <a:spLocks noChangeShapeType="1"/>
              </p:cNvSpPr>
              <p:nvPr/>
            </p:nvSpPr>
            <p:spPr bwMode="auto">
              <a:xfrm>
                <a:off x="4943" y="3197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Line 174"/>
              <p:cNvSpPr>
                <a:spLocks noChangeShapeType="1"/>
              </p:cNvSpPr>
              <p:nvPr/>
            </p:nvSpPr>
            <p:spPr bwMode="auto">
              <a:xfrm>
                <a:off x="4995" y="3232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Line 175"/>
              <p:cNvSpPr>
                <a:spLocks noChangeShapeType="1"/>
              </p:cNvSpPr>
              <p:nvPr/>
            </p:nvSpPr>
            <p:spPr bwMode="auto">
              <a:xfrm>
                <a:off x="5048" y="3267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Line 176"/>
              <p:cNvSpPr>
                <a:spLocks noChangeShapeType="1"/>
              </p:cNvSpPr>
              <p:nvPr/>
            </p:nvSpPr>
            <p:spPr bwMode="auto">
              <a:xfrm>
                <a:off x="5097" y="3305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Line 177"/>
              <p:cNvSpPr>
                <a:spLocks noChangeShapeType="1"/>
              </p:cNvSpPr>
              <p:nvPr/>
            </p:nvSpPr>
            <p:spPr bwMode="auto">
              <a:xfrm>
                <a:off x="5149" y="3340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Line 178"/>
              <p:cNvSpPr>
                <a:spLocks noChangeShapeType="1"/>
              </p:cNvSpPr>
              <p:nvPr/>
            </p:nvSpPr>
            <p:spPr bwMode="auto">
              <a:xfrm>
                <a:off x="5201" y="3375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Line 179"/>
              <p:cNvSpPr>
                <a:spLocks noChangeShapeType="1"/>
              </p:cNvSpPr>
              <p:nvPr/>
            </p:nvSpPr>
            <p:spPr bwMode="auto">
              <a:xfrm>
                <a:off x="5254" y="3410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Line 180"/>
              <p:cNvSpPr>
                <a:spLocks noChangeShapeType="1"/>
              </p:cNvSpPr>
              <p:nvPr/>
            </p:nvSpPr>
            <p:spPr bwMode="auto">
              <a:xfrm>
                <a:off x="5306" y="3448"/>
                <a:ext cx="25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Line 181"/>
              <p:cNvSpPr>
                <a:spLocks noChangeShapeType="1"/>
              </p:cNvSpPr>
              <p:nvPr/>
            </p:nvSpPr>
            <p:spPr bwMode="auto">
              <a:xfrm>
                <a:off x="5355" y="3483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Line 182"/>
              <p:cNvSpPr>
                <a:spLocks noChangeShapeType="1"/>
              </p:cNvSpPr>
              <p:nvPr/>
            </p:nvSpPr>
            <p:spPr bwMode="auto">
              <a:xfrm>
                <a:off x="5407" y="3518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Line 183"/>
              <p:cNvSpPr>
                <a:spLocks noChangeShapeType="1"/>
              </p:cNvSpPr>
              <p:nvPr/>
            </p:nvSpPr>
            <p:spPr bwMode="auto">
              <a:xfrm>
                <a:off x="5460" y="3553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Line 184"/>
              <p:cNvSpPr>
                <a:spLocks noChangeShapeType="1"/>
              </p:cNvSpPr>
              <p:nvPr/>
            </p:nvSpPr>
            <p:spPr bwMode="auto">
              <a:xfrm>
                <a:off x="5512" y="3592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3030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Line 185"/>
              <p:cNvSpPr>
                <a:spLocks noChangeShapeType="1"/>
              </p:cNvSpPr>
              <p:nvPr/>
            </p:nvSpPr>
            <p:spPr bwMode="auto">
              <a:xfrm flipV="1">
                <a:off x="569" y="470"/>
                <a:ext cx="0" cy="321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Line 186"/>
              <p:cNvSpPr>
                <a:spLocks noChangeShapeType="1"/>
              </p:cNvSpPr>
              <p:nvPr/>
            </p:nvSpPr>
            <p:spPr bwMode="auto">
              <a:xfrm flipH="1">
                <a:off x="510" y="3284"/>
                <a:ext cx="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Rectangle 187"/>
              <p:cNvSpPr>
                <a:spLocks noChangeArrowheads="1"/>
              </p:cNvSpPr>
              <p:nvPr/>
            </p:nvSpPr>
            <p:spPr bwMode="auto">
              <a:xfrm rot="16200000">
                <a:off x="230" y="3155"/>
                <a:ext cx="3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-6000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Line 188"/>
              <p:cNvSpPr>
                <a:spLocks noChangeShapeType="1"/>
              </p:cNvSpPr>
              <p:nvPr/>
            </p:nvSpPr>
            <p:spPr bwMode="auto">
              <a:xfrm flipH="1">
                <a:off x="510" y="2743"/>
                <a:ext cx="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Rectangle 189"/>
              <p:cNvSpPr>
                <a:spLocks noChangeArrowheads="1"/>
              </p:cNvSpPr>
              <p:nvPr/>
            </p:nvSpPr>
            <p:spPr bwMode="auto">
              <a:xfrm rot="16200000">
                <a:off x="230" y="2614"/>
                <a:ext cx="3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-4000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Line 190"/>
              <p:cNvSpPr>
                <a:spLocks noChangeShapeType="1"/>
              </p:cNvSpPr>
              <p:nvPr/>
            </p:nvSpPr>
            <p:spPr bwMode="auto">
              <a:xfrm flipH="1">
                <a:off x="510" y="2205"/>
                <a:ext cx="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Rectangle 191"/>
              <p:cNvSpPr>
                <a:spLocks noChangeArrowheads="1"/>
              </p:cNvSpPr>
              <p:nvPr/>
            </p:nvSpPr>
            <p:spPr bwMode="auto">
              <a:xfrm rot="16200000">
                <a:off x="230" y="2076"/>
                <a:ext cx="3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-2000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Line 192"/>
              <p:cNvSpPr>
                <a:spLocks noChangeShapeType="1"/>
              </p:cNvSpPr>
              <p:nvPr/>
            </p:nvSpPr>
            <p:spPr bwMode="auto">
              <a:xfrm flipH="1">
                <a:off x="510" y="1664"/>
                <a:ext cx="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Rectangle 193"/>
              <p:cNvSpPr>
                <a:spLocks noChangeArrowheads="1"/>
              </p:cNvSpPr>
              <p:nvPr/>
            </p:nvSpPr>
            <p:spPr bwMode="auto">
              <a:xfrm rot="16200000">
                <a:off x="376" y="1541"/>
                <a:ext cx="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Line 194"/>
              <p:cNvSpPr>
                <a:spLocks noChangeShapeType="1"/>
              </p:cNvSpPr>
              <p:nvPr/>
            </p:nvSpPr>
            <p:spPr bwMode="auto">
              <a:xfrm flipH="1">
                <a:off x="510" y="1126"/>
                <a:ext cx="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Rectangle 195"/>
              <p:cNvSpPr>
                <a:spLocks noChangeArrowheads="1"/>
              </p:cNvSpPr>
              <p:nvPr/>
            </p:nvSpPr>
            <p:spPr bwMode="auto">
              <a:xfrm rot="16200000">
                <a:off x="253" y="999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2000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Line 196"/>
              <p:cNvSpPr>
                <a:spLocks noChangeShapeType="1"/>
              </p:cNvSpPr>
              <p:nvPr/>
            </p:nvSpPr>
            <p:spPr bwMode="auto">
              <a:xfrm flipH="1">
                <a:off x="510" y="589"/>
                <a:ext cx="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Rectangle 197"/>
              <p:cNvSpPr>
                <a:spLocks noChangeArrowheads="1"/>
              </p:cNvSpPr>
              <p:nvPr/>
            </p:nvSpPr>
            <p:spPr bwMode="auto">
              <a:xfrm rot="16200000">
                <a:off x="254" y="460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4000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ectangle 198"/>
              <p:cNvSpPr>
                <a:spLocks noChangeArrowheads="1"/>
              </p:cNvSpPr>
              <p:nvPr/>
            </p:nvSpPr>
            <p:spPr bwMode="auto">
              <a:xfrm rot="16200000">
                <a:off x="-1218" y="1894"/>
                <a:ext cx="280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dirty="0">
                    <a:solidFill>
                      <a:srgbClr val="000000"/>
                    </a:solidFill>
                  </a:rPr>
                  <a:t>Experimental Vs. Control ITT on Income ($)</a:t>
                </a: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Line 199"/>
              <p:cNvSpPr>
                <a:spLocks noChangeShapeType="1"/>
              </p:cNvSpPr>
              <p:nvPr/>
            </p:nvSpPr>
            <p:spPr bwMode="auto">
              <a:xfrm>
                <a:off x="569" y="3686"/>
                <a:ext cx="504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Line 200"/>
              <p:cNvSpPr>
                <a:spLocks noChangeShapeType="1"/>
              </p:cNvSpPr>
              <p:nvPr/>
            </p:nvSpPr>
            <p:spPr bwMode="auto">
              <a:xfrm>
                <a:off x="660" y="3686"/>
                <a:ext cx="0" cy="5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Rectangle 201"/>
              <p:cNvSpPr>
                <a:spLocks noChangeArrowheads="1"/>
              </p:cNvSpPr>
              <p:nvPr/>
            </p:nvSpPr>
            <p:spPr bwMode="auto">
              <a:xfrm>
                <a:off x="579" y="3773"/>
                <a:ext cx="16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10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202"/>
              <p:cNvSpPr>
                <a:spLocks noChangeShapeType="1"/>
              </p:cNvSpPr>
              <p:nvPr/>
            </p:nvSpPr>
            <p:spPr bwMode="auto">
              <a:xfrm>
                <a:off x="2280" y="3686"/>
                <a:ext cx="0" cy="5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Rectangle 203"/>
              <p:cNvSpPr>
                <a:spLocks noChangeArrowheads="1"/>
              </p:cNvSpPr>
              <p:nvPr/>
            </p:nvSpPr>
            <p:spPr bwMode="auto">
              <a:xfrm>
                <a:off x="2199" y="3773"/>
                <a:ext cx="16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12</a:t>
                </a: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204"/>
              <p:cNvSpPr>
                <a:spLocks noChangeShapeType="1"/>
              </p:cNvSpPr>
              <p:nvPr/>
            </p:nvSpPr>
            <p:spPr bwMode="auto">
              <a:xfrm>
                <a:off x="3899" y="3686"/>
                <a:ext cx="0" cy="5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Rectangle 206"/>
            <p:cNvSpPr>
              <a:spLocks noChangeArrowheads="1"/>
            </p:cNvSpPr>
            <p:nvPr/>
          </p:nvSpPr>
          <p:spPr bwMode="auto">
            <a:xfrm>
              <a:off x="3819" y="377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14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Line 207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208"/>
            <p:cNvSpPr>
              <a:spLocks noChangeArrowheads="1"/>
            </p:cNvSpPr>
            <p:nvPr/>
          </p:nvSpPr>
          <p:spPr bwMode="auto">
            <a:xfrm>
              <a:off x="5439" y="377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16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Rectangle 209"/>
            <p:cNvSpPr>
              <a:spLocks noChangeArrowheads="1"/>
            </p:cNvSpPr>
            <p:nvPr/>
          </p:nvSpPr>
          <p:spPr bwMode="auto">
            <a:xfrm>
              <a:off x="1841" y="3952"/>
              <a:ext cx="23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Age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of Child at </a:t>
              </a:r>
              <a:r>
                <a:rPr lang="en-US" altLang="en-US" sz="1800" dirty="0">
                  <a:solidFill>
                    <a:srgbClr val="000000"/>
                  </a:solidFill>
                </a:rPr>
                <a:t>Random Assignment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3062" y="212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Limitations of Randomized Experiments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820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not use randomized experiments to answer all policy questions?  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Beyond feasibility, there are three common limitations: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Attrition: lose track of participants over time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 long-term impact evaluation unreliable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Sample size: small samples make estimates imprecise, especially for long-term impacts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Generalizability: results of an experiment may not generalize to other subgroups or areas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Difficult to run experiments in all subgroups and areas  “scaling up” can be challenging</a:t>
            </a: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Quasi-Experimental Methods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87630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Quasi-experimental methods using big data can address these issues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Consider study of 7 million families that moved across areas discussed in last lecture (</a:t>
            </a:r>
            <a:r>
              <a:rPr lang="en-US" sz="2000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Chetty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Hendren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2016)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did we achieve comparability across groups in this study?</a:t>
            </a: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People who move to different areas are not comparable to each other</a:t>
            </a: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But people who move when children are younger vs. older are more likely to be</a:t>
            </a:r>
          </a:p>
          <a:p>
            <a:pPr lvl="1"/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  Approximate experimental conditions by comparing children who</a:t>
            </a:r>
            <a:b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     move to a new area at different ages</a:t>
            </a:r>
          </a:p>
        </p:txBody>
      </p:sp>
    </p:spTree>
    <p:extLst>
      <p:ext uri="{BB962C8B-B14F-4D97-AF65-F5344CB8AC3E}">
        <p14:creationId xmlns:p14="http://schemas.microsoft.com/office/powerpoint/2010/main" val="23418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Quasi-Experimental Methods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88392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Quasi-experimental approach addresses limitations of MTO experiment:</a:t>
            </a: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Sample size: much larger samples yield precise estimates of childhood exposure effects (linear, 4% convergence per year)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Generalizability: results generalize to all areas of the U.S.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Limitation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 quasi-experimental approach: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reliance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 stronger assumptions</a:t>
            </a:r>
          </a:p>
          <a:p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Bottom line: reassuring to have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evidence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from both approaches that is consistent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 clear consensus that moving to opportunity works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kern="120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Housing vouchers can be very effective but must be targeted carefully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1F497D"/>
              </a:buClr>
              <a:buSzTx/>
              <a:buNone/>
            </a:pPr>
            <a:endParaRPr lang="en-US" sz="1800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Vouchers </a:t>
            </a:r>
            <a:r>
              <a:rPr lang="en-US" dirty="0">
                <a:ea typeface="ＭＳ Ｐゴシック"/>
                <a:cs typeface="ＭＳ Ｐゴシック"/>
              </a:rPr>
              <a:t>should be targeted at families with young</a:t>
            </a:r>
            <a:r>
              <a:rPr lang="en-US" b="1" dirty="0">
                <a:ea typeface="ＭＳ Ｐゴシック"/>
                <a:cs typeface="ＭＳ Ｐゴシック"/>
              </a:rPr>
              <a:t> </a:t>
            </a:r>
            <a:r>
              <a:rPr lang="en-US" dirty="0">
                <a:ea typeface="ＭＳ Ｐゴシック"/>
                <a:cs typeface="ＭＳ Ｐゴシック"/>
              </a:rPr>
              <a:t>children</a:t>
            </a: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  <a:cs typeface="ＭＳ Ｐゴシック"/>
            </a:endParaRPr>
          </a:p>
          <a:p>
            <a:pPr marL="1257300" lvl="2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>
                <a:ea typeface="ＭＳ Ｐゴシック"/>
                <a:cs typeface="ＭＳ Ｐゴシック"/>
              </a:rPr>
              <a:t>Current U.S. policy of putting families on waitlists is especially inefficient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2060"/>
                </a:solidFill>
                <a:latin typeface="Arial"/>
              </a:rPr>
              <a:t>Implications for Housing Voucher Policy</a:t>
            </a:r>
          </a:p>
        </p:txBody>
      </p:sp>
    </p:spTree>
    <p:extLst>
      <p:ext uri="{BB962C8B-B14F-4D97-AF65-F5344CB8AC3E}">
        <p14:creationId xmlns:p14="http://schemas.microsoft.com/office/powerpoint/2010/main" val="36232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kern="1200" dirty="0" smtClean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Housing vouchers can be very effective but must be targeted carefully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1800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Vouchers </a:t>
            </a:r>
            <a:r>
              <a:rPr lang="en-US" dirty="0">
                <a:ea typeface="ＭＳ Ｐゴシック"/>
                <a:cs typeface="ＭＳ Ｐゴシック"/>
              </a:rPr>
              <a:t>should be targeted at families with young</a:t>
            </a:r>
            <a:r>
              <a:rPr lang="en-US" b="1" dirty="0"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ea typeface="ＭＳ Ｐゴシック"/>
                <a:cs typeface="ＭＳ Ｐゴシック"/>
              </a:rPr>
              <a:t>children</a:t>
            </a:r>
            <a:endParaRPr lang="en-US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Vouchers should be explicitly designed to help families </a:t>
            </a:r>
            <a:r>
              <a:rPr lang="en-US" dirty="0">
                <a:ea typeface="ＭＳ Ｐゴシック"/>
                <a:cs typeface="ＭＳ Ｐゴシック"/>
              </a:rPr>
              <a:t>m</a:t>
            </a:r>
            <a:r>
              <a:rPr lang="en-US" dirty="0" smtClean="0">
                <a:ea typeface="ＭＳ Ｐゴシック"/>
                <a:cs typeface="ＭＳ Ｐゴシック"/>
              </a:rPr>
              <a:t>ove </a:t>
            </a:r>
            <a:r>
              <a:rPr lang="en-US" dirty="0">
                <a:ea typeface="ＭＳ Ｐゴシック"/>
                <a:cs typeface="ＭＳ Ｐゴシック"/>
              </a:rPr>
              <a:t>to affordable, high-opportunity </a:t>
            </a:r>
            <a:r>
              <a:rPr lang="en-US" dirty="0" smtClean="0">
                <a:ea typeface="ＭＳ Ｐゴシック"/>
                <a:cs typeface="ＭＳ Ｐゴシック"/>
              </a:rPr>
              <a:t>areas</a:t>
            </a: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>
                <a:ea typeface="ＭＳ Ｐゴシック"/>
                <a:cs typeface="ＭＳ Ｐゴシック"/>
              </a:rPr>
              <a:t>In MTO experiment, unrestricted “Section 8” vouchers produced </a:t>
            </a:r>
            <a:r>
              <a:rPr lang="en-US" i="1" dirty="0">
                <a:ea typeface="ＭＳ Ｐゴシック"/>
                <a:cs typeface="ＭＳ Ｐゴシック"/>
              </a:rPr>
              <a:t>smaller </a:t>
            </a:r>
            <a:r>
              <a:rPr lang="en-US" dirty="0">
                <a:ea typeface="ＭＳ Ｐゴシック"/>
                <a:cs typeface="ＭＳ Ｐゴシック"/>
              </a:rPr>
              <a:t>gains even though families could have made same moves</a:t>
            </a: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 smtClean="0">
                <a:ea typeface="ＭＳ Ｐゴシック"/>
                <a:cs typeface="ＭＳ Ｐゴシック"/>
              </a:rPr>
              <a:t>More generally, low-income </a:t>
            </a:r>
            <a:r>
              <a:rPr lang="en-US" dirty="0">
                <a:ea typeface="ＭＳ Ｐゴシック"/>
                <a:cs typeface="ＭＳ Ｐゴシック"/>
              </a:rPr>
              <a:t>families rarely use cash transfers to move to better neighborhoods</a:t>
            </a:r>
            <a:r>
              <a:rPr lang="en-US" sz="1600" dirty="0">
                <a:ea typeface="ＭＳ Ｐゴシック"/>
                <a:cs typeface="ＭＳ Ｐゴシック"/>
              </a:rPr>
              <a:t> [Jacob et al. QJE 2015</a:t>
            </a:r>
            <a:r>
              <a:rPr lang="en-US" sz="1600" dirty="0" smtClean="0">
                <a:ea typeface="ＭＳ Ｐゴシック"/>
                <a:cs typeface="ＭＳ Ｐゴシック"/>
              </a:rPr>
              <a:t>]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80% of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the 2.1 million Section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8 vouchers are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currently used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in high-poverty, low-opportunity neighborhoods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2060"/>
                </a:solidFill>
                <a:latin typeface="Arial"/>
              </a:rPr>
              <a:t>Implications for Housing Voucher Policy</a:t>
            </a:r>
          </a:p>
        </p:txBody>
      </p:sp>
    </p:spTree>
    <p:extLst>
      <p:ext uri="{BB962C8B-B14F-4D97-AF65-F5344CB8AC3E}">
        <p14:creationId xmlns:p14="http://schemas.microsoft.com/office/powerpoint/2010/main" val="30262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22874"/>
            <a:ext cx="9448800" cy="482072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simple explanation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areas that offer better opportunity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unaffordable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this, we are constructing estimates of opportunity at narrower geographies, by ZIP code and Census tract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data reveal that there are many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bargains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defTabSz="914400">
              <a:lnSpc>
                <a:spcPct val="10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relatively low rents that offer good opportunities for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1219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/>
                <a:cs typeface="Arial"/>
              </a:rPr>
              <a:t>Why Don’t More Low-Income Families Move to Opportunity?</a:t>
            </a:r>
          </a:p>
        </p:txBody>
      </p:sp>
    </p:spTree>
    <p:extLst>
      <p:ext uri="{BB962C8B-B14F-4D97-AF65-F5344CB8AC3E}">
        <p14:creationId xmlns:p14="http://schemas.microsoft.com/office/powerpoint/2010/main" val="2045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roup 393"/>
          <p:cNvGrpSpPr>
            <a:grpSpLocks noChangeAspect="1"/>
          </p:cNvGrpSpPr>
          <p:nvPr/>
        </p:nvGrpSpPr>
        <p:grpSpPr bwMode="auto">
          <a:xfrm>
            <a:off x="1704977" y="758824"/>
            <a:ext cx="8855075" cy="5946776"/>
            <a:chOff x="114" y="442"/>
            <a:chExt cx="5578" cy="3746"/>
          </a:xfrm>
        </p:grpSpPr>
        <p:grpSp>
          <p:nvGrpSpPr>
            <p:cNvPr id="1534" name="Group 594"/>
            <p:cNvGrpSpPr>
              <a:grpSpLocks/>
            </p:cNvGrpSpPr>
            <p:nvPr/>
          </p:nvGrpSpPr>
          <p:grpSpPr bwMode="auto">
            <a:xfrm>
              <a:off x="569" y="470"/>
              <a:ext cx="5041" cy="3216"/>
              <a:chOff x="569" y="470"/>
              <a:chExt cx="5041" cy="3216"/>
            </a:xfrm>
          </p:grpSpPr>
          <p:sp>
            <p:nvSpPr>
              <p:cNvPr id="1722" name="Rectangle 396"/>
              <p:cNvSpPr>
                <a:spLocks noChangeArrowheads="1"/>
              </p:cNvSpPr>
              <p:nvPr/>
            </p:nvSpPr>
            <p:spPr bwMode="auto">
              <a:xfrm>
                <a:off x="569" y="470"/>
                <a:ext cx="5041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3" name="Line 397"/>
              <p:cNvSpPr>
                <a:spLocks noChangeShapeType="1"/>
              </p:cNvSpPr>
              <p:nvPr/>
            </p:nvSpPr>
            <p:spPr bwMode="auto">
              <a:xfrm>
                <a:off x="569" y="3595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4" name="Line 398"/>
              <p:cNvSpPr>
                <a:spLocks noChangeShapeType="1"/>
              </p:cNvSpPr>
              <p:nvPr/>
            </p:nvSpPr>
            <p:spPr bwMode="auto">
              <a:xfrm>
                <a:off x="569" y="2988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5" name="Line 399"/>
              <p:cNvSpPr>
                <a:spLocks noChangeShapeType="1"/>
              </p:cNvSpPr>
              <p:nvPr/>
            </p:nvSpPr>
            <p:spPr bwMode="auto">
              <a:xfrm>
                <a:off x="569" y="2380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6" name="Line 400"/>
              <p:cNvSpPr>
                <a:spLocks noChangeShapeType="1"/>
              </p:cNvSpPr>
              <p:nvPr/>
            </p:nvSpPr>
            <p:spPr bwMode="auto">
              <a:xfrm>
                <a:off x="569" y="1776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7" name="Line 401"/>
              <p:cNvSpPr>
                <a:spLocks noChangeShapeType="1"/>
              </p:cNvSpPr>
              <p:nvPr/>
            </p:nvSpPr>
            <p:spPr bwMode="auto">
              <a:xfrm>
                <a:off x="569" y="1168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Line 402"/>
              <p:cNvSpPr>
                <a:spLocks noChangeShapeType="1"/>
              </p:cNvSpPr>
              <p:nvPr/>
            </p:nvSpPr>
            <p:spPr bwMode="auto">
              <a:xfrm>
                <a:off x="569" y="561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Oval 403"/>
              <p:cNvSpPr>
                <a:spLocks noChangeArrowheads="1"/>
              </p:cNvSpPr>
              <p:nvPr/>
            </p:nvSpPr>
            <p:spPr bwMode="auto">
              <a:xfrm>
                <a:off x="2698" y="148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Oval 404"/>
              <p:cNvSpPr>
                <a:spLocks noChangeArrowheads="1"/>
              </p:cNvSpPr>
              <p:nvPr/>
            </p:nvSpPr>
            <p:spPr bwMode="auto">
              <a:xfrm>
                <a:off x="2922" y="209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Oval 405"/>
              <p:cNvSpPr>
                <a:spLocks noChangeArrowheads="1"/>
              </p:cNvSpPr>
              <p:nvPr/>
            </p:nvSpPr>
            <p:spPr bwMode="auto">
              <a:xfrm>
                <a:off x="3484" y="193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Oval 406"/>
              <p:cNvSpPr>
                <a:spLocks noChangeArrowheads="1"/>
              </p:cNvSpPr>
              <p:nvPr/>
            </p:nvSpPr>
            <p:spPr bwMode="auto">
              <a:xfrm>
                <a:off x="3205" y="142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Oval 407"/>
              <p:cNvSpPr>
                <a:spLocks noChangeArrowheads="1"/>
              </p:cNvSpPr>
              <p:nvPr/>
            </p:nvSpPr>
            <p:spPr bwMode="auto">
              <a:xfrm>
                <a:off x="3180" y="121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Oval 408"/>
              <p:cNvSpPr>
                <a:spLocks noChangeArrowheads="1"/>
              </p:cNvSpPr>
              <p:nvPr/>
            </p:nvSpPr>
            <p:spPr bwMode="auto">
              <a:xfrm>
                <a:off x="3156" y="217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5" name="Oval 409"/>
              <p:cNvSpPr>
                <a:spLocks noChangeArrowheads="1"/>
              </p:cNvSpPr>
              <p:nvPr/>
            </p:nvSpPr>
            <p:spPr bwMode="auto">
              <a:xfrm>
                <a:off x="2883" y="187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6" name="Oval 410"/>
              <p:cNvSpPr>
                <a:spLocks noChangeArrowheads="1"/>
              </p:cNvSpPr>
              <p:nvPr/>
            </p:nvSpPr>
            <p:spPr bwMode="auto">
              <a:xfrm>
                <a:off x="3693" y="154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7" name="Oval 411"/>
              <p:cNvSpPr>
                <a:spLocks noChangeArrowheads="1"/>
              </p:cNvSpPr>
              <p:nvPr/>
            </p:nvSpPr>
            <p:spPr bwMode="auto">
              <a:xfrm>
                <a:off x="2196" y="248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8" name="Oval 412"/>
              <p:cNvSpPr>
                <a:spLocks noChangeArrowheads="1"/>
              </p:cNvSpPr>
              <p:nvPr/>
            </p:nvSpPr>
            <p:spPr bwMode="auto">
              <a:xfrm>
                <a:off x="2335" y="255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9" name="Oval 413"/>
              <p:cNvSpPr>
                <a:spLocks noChangeArrowheads="1"/>
              </p:cNvSpPr>
              <p:nvPr/>
            </p:nvSpPr>
            <p:spPr bwMode="auto">
              <a:xfrm>
                <a:off x="3788" y="103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0" name="Oval 414"/>
              <p:cNvSpPr>
                <a:spLocks noChangeArrowheads="1"/>
              </p:cNvSpPr>
              <p:nvPr/>
            </p:nvSpPr>
            <p:spPr bwMode="auto">
              <a:xfrm>
                <a:off x="2901" y="121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1" name="Oval 415"/>
              <p:cNvSpPr>
                <a:spLocks noChangeArrowheads="1"/>
              </p:cNvSpPr>
              <p:nvPr/>
            </p:nvSpPr>
            <p:spPr bwMode="auto">
              <a:xfrm>
                <a:off x="4954" y="140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2" name="Oval 416"/>
              <p:cNvSpPr>
                <a:spLocks noChangeArrowheads="1"/>
              </p:cNvSpPr>
              <p:nvPr/>
            </p:nvSpPr>
            <p:spPr bwMode="auto">
              <a:xfrm>
                <a:off x="2856" y="135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3" name="Oval 417"/>
              <p:cNvSpPr>
                <a:spLocks noChangeArrowheads="1"/>
              </p:cNvSpPr>
              <p:nvPr/>
            </p:nvSpPr>
            <p:spPr bwMode="auto">
              <a:xfrm>
                <a:off x="2688" y="178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4" name="Oval 418"/>
              <p:cNvSpPr>
                <a:spLocks noChangeArrowheads="1"/>
              </p:cNvSpPr>
              <p:nvPr/>
            </p:nvSpPr>
            <p:spPr bwMode="auto">
              <a:xfrm>
                <a:off x="3617" y="1951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5" name="Oval 419"/>
              <p:cNvSpPr>
                <a:spLocks noChangeArrowheads="1"/>
              </p:cNvSpPr>
              <p:nvPr/>
            </p:nvSpPr>
            <p:spPr bwMode="auto">
              <a:xfrm>
                <a:off x="3494" y="207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6" name="Oval 420"/>
              <p:cNvSpPr>
                <a:spLocks noChangeArrowheads="1"/>
              </p:cNvSpPr>
              <p:nvPr/>
            </p:nvSpPr>
            <p:spPr bwMode="auto">
              <a:xfrm>
                <a:off x="2772" y="149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7" name="Oval 421"/>
              <p:cNvSpPr>
                <a:spLocks noChangeArrowheads="1"/>
              </p:cNvSpPr>
              <p:nvPr/>
            </p:nvSpPr>
            <p:spPr bwMode="auto">
              <a:xfrm>
                <a:off x="2381" y="259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8" name="Oval 422"/>
              <p:cNvSpPr>
                <a:spLocks noChangeArrowheads="1"/>
              </p:cNvSpPr>
              <p:nvPr/>
            </p:nvSpPr>
            <p:spPr bwMode="auto">
              <a:xfrm>
                <a:off x="3439" y="2073"/>
                <a:ext cx="20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9" name="Oval 423"/>
              <p:cNvSpPr>
                <a:spLocks noChangeArrowheads="1"/>
              </p:cNvSpPr>
              <p:nvPr/>
            </p:nvSpPr>
            <p:spPr bwMode="auto">
              <a:xfrm>
                <a:off x="2828" y="158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0" name="Oval 424"/>
              <p:cNvSpPr>
                <a:spLocks noChangeArrowheads="1"/>
              </p:cNvSpPr>
              <p:nvPr/>
            </p:nvSpPr>
            <p:spPr bwMode="auto">
              <a:xfrm>
                <a:off x="2513" y="2789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1" name="Oval 425"/>
              <p:cNvSpPr>
                <a:spLocks noChangeArrowheads="1"/>
              </p:cNvSpPr>
              <p:nvPr/>
            </p:nvSpPr>
            <p:spPr bwMode="auto">
              <a:xfrm>
                <a:off x="2751" y="216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2" name="Oval 426"/>
              <p:cNvSpPr>
                <a:spLocks noChangeArrowheads="1"/>
              </p:cNvSpPr>
              <p:nvPr/>
            </p:nvSpPr>
            <p:spPr bwMode="auto">
              <a:xfrm>
                <a:off x="2988" y="184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3" name="Oval 427"/>
              <p:cNvSpPr>
                <a:spLocks noChangeArrowheads="1"/>
              </p:cNvSpPr>
              <p:nvPr/>
            </p:nvSpPr>
            <p:spPr bwMode="auto">
              <a:xfrm>
                <a:off x="3051" y="96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4" name="Oval 428"/>
              <p:cNvSpPr>
                <a:spLocks noChangeArrowheads="1"/>
              </p:cNvSpPr>
              <p:nvPr/>
            </p:nvSpPr>
            <p:spPr bwMode="auto">
              <a:xfrm>
                <a:off x="3610" y="152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5" name="Oval 429"/>
              <p:cNvSpPr>
                <a:spLocks noChangeArrowheads="1"/>
              </p:cNvSpPr>
              <p:nvPr/>
            </p:nvSpPr>
            <p:spPr bwMode="auto">
              <a:xfrm>
                <a:off x="3798" y="108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6" name="Oval 430"/>
              <p:cNvSpPr>
                <a:spLocks noChangeArrowheads="1"/>
              </p:cNvSpPr>
              <p:nvPr/>
            </p:nvSpPr>
            <p:spPr bwMode="auto">
              <a:xfrm>
                <a:off x="3484" y="167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7" name="Oval 431"/>
              <p:cNvSpPr>
                <a:spLocks noChangeArrowheads="1"/>
              </p:cNvSpPr>
              <p:nvPr/>
            </p:nvSpPr>
            <p:spPr bwMode="auto">
              <a:xfrm>
                <a:off x="2580" y="185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8" name="Oval 432"/>
              <p:cNvSpPr>
                <a:spLocks noChangeArrowheads="1"/>
              </p:cNvSpPr>
              <p:nvPr/>
            </p:nvSpPr>
            <p:spPr bwMode="auto">
              <a:xfrm>
                <a:off x="4433" y="155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9" name="Oval 433"/>
              <p:cNvSpPr>
                <a:spLocks noChangeArrowheads="1"/>
              </p:cNvSpPr>
              <p:nvPr/>
            </p:nvSpPr>
            <p:spPr bwMode="auto">
              <a:xfrm>
                <a:off x="2831" y="169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0" name="Oval 434"/>
              <p:cNvSpPr>
                <a:spLocks noChangeArrowheads="1"/>
              </p:cNvSpPr>
              <p:nvPr/>
            </p:nvSpPr>
            <p:spPr bwMode="auto">
              <a:xfrm>
                <a:off x="1882" y="316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1" name="Oval 435"/>
              <p:cNvSpPr>
                <a:spLocks noChangeArrowheads="1"/>
              </p:cNvSpPr>
              <p:nvPr/>
            </p:nvSpPr>
            <p:spPr bwMode="auto">
              <a:xfrm>
                <a:off x="2259" y="279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2" name="Oval 436"/>
              <p:cNvSpPr>
                <a:spLocks noChangeArrowheads="1"/>
              </p:cNvSpPr>
              <p:nvPr/>
            </p:nvSpPr>
            <p:spPr bwMode="auto">
              <a:xfrm>
                <a:off x="2520" y="2562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3" name="Oval 437"/>
              <p:cNvSpPr>
                <a:spLocks noChangeArrowheads="1"/>
              </p:cNvSpPr>
              <p:nvPr/>
            </p:nvSpPr>
            <p:spPr bwMode="auto">
              <a:xfrm>
                <a:off x="2245" y="261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4" name="Oval 438"/>
              <p:cNvSpPr>
                <a:spLocks noChangeArrowheads="1"/>
              </p:cNvSpPr>
              <p:nvPr/>
            </p:nvSpPr>
            <p:spPr bwMode="auto">
              <a:xfrm>
                <a:off x="2189" y="288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5" name="Oval 439"/>
              <p:cNvSpPr>
                <a:spLocks noChangeArrowheads="1"/>
              </p:cNvSpPr>
              <p:nvPr/>
            </p:nvSpPr>
            <p:spPr bwMode="auto">
              <a:xfrm>
                <a:off x="1749" y="314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6" name="Oval 440"/>
              <p:cNvSpPr>
                <a:spLocks noChangeArrowheads="1"/>
              </p:cNvSpPr>
              <p:nvPr/>
            </p:nvSpPr>
            <p:spPr bwMode="auto">
              <a:xfrm>
                <a:off x="2897" y="205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7" name="Oval 441"/>
              <p:cNvSpPr>
                <a:spLocks noChangeArrowheads="1"/>
              </p:cNvSpPr>
              <p:nvPr/>
            </p:nvSpPr>
            <p:spPr bwMode="auto">
              <a:xfrm>
                <a:off x="3184" y="201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8" name="Oval 442"/>
              <p:cNvSpPr>
                <a:spLocks noChangeArrowheads="1"/>
              </p:cNvSpPr>
              <p:nvPr/>
            </p:nvSpPr>
            <p:spPr bwMode="auto">
              <a:xfrm>
                <a:off x="2178" y="260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9" name="Oval 443"/>
              <p:cNvSpPr>
                <a:spLocks noChangeArrowheads="1"/>
              </p:cNvSpPr>
              <p:nvPr/>
            </p:nvSpPr>
            <p:spPr bwMode="auto">
              <a:xfrm>
                <a:off x="2192" y="258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0" name="Oval 444"/>
              <p:cNvSpPr>
                <a:spLocks noChangeArrowheads="1"/>
              </p:cNvSpPr>
              <p:nvPr/>
            </p:nvSpPr>
            <p:spPr bwMode="auto">
              <a:xfrm>
                <a:off x="2552" y="207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1" name="Oval 445"/>
              <p:cNvSpPr>
                <a:spLocks noChangeArrowheads="1"/>
              </p:cNvSpPr>
              <p:nvPr/>
            </p:nvSpPr>
            <p:spPr bwMode="auto">
              <a:xfrm>
                <a:off x="2472" y="208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2" name="Oval 446"/>
              <p:cNvSpPr>
                <a:spLocks noChangeArrowheads="1"/>
              </p:cNvSpPr>
              <p:nvPr/>
            </p:nvSpPr>
            <p:spPr bwMode="auto">
              <a:xfrm>
                <a:off x="2503" y="194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3" name="Oval 447"/>
              <p:cNvSpPr>
                <a:spLocks noChangeArrowheads="1"/>
              </p:cNvSpPr>
              <p:nvPr/>
            </p:nvSpPr>
            <p:spPr bwMode="auto">
              <a:xfrm>
                <a:off x="2953" y="198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4" name="Oval 448"/>
              <p:cNvSpPr>
                <a:spLocks noChangeArrowheads="1"/>
              </p:cNvSpPr>
              <p:nvPr/>
            </p:nvSpPr>
            <p:spPr bwMode="auto">
              <a:xfrm>
                <a:off x="2719" y="223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5" name="Oval 449"/>
              <p:cNvSpPr>
                <a:spLocks noChangeArrowheads="1"/>
              </p:cNvSpPr>
              <p:nvPr/>
            </p:nvSpPr>
            <p:spPr bwMode="auto">
              <a:xfrm>
                <a:off x="2301" y="2083"/>
                <a:ext cx="20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6" name="Oval 450"/>
              <p:cNvSpPr>
                <a:spLocks noChangeArrowheads="1"/>
              </p:cNvSpPr>
              <p:nvPr/>
            </p:nvSpPr>
            <p:spPr bwMode="auto">
              <a:xfrm>
                <a:off x="4695" y="133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7" name="Oval 451"/>
              <p:cNvSpPr>
                <a:spLocks noChangeArrowheads="1"/>
              </p:cNvSpPr>
              <p:nvPr/>
            </p:nvSpPr>
            <p:spPr bwMode="auto">
              <a:xfrm>
                <a:off x="2325" y="177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8" name="Oval 452"/>
              <p:cNvSpPr>
                <a:spLocks noChangeArrowheads="1"/>
              </p:cNvSpPr>
              <p:nvPr/>
            </p:nvSpPr>
            <p:spPr bwMode="auto">
              <a:xfrm>
                <a:off x="2643" y="1731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9" name="Oval 453"/>
              <p:cNvSpPr>
                <a:spLocks noChangeArrowheads="1"/>
              </p:cNvSpPr>
              <p:nvPr/>
            </p:nvSpPr>
            <p:spPr bwMode="auto">
              <a:xfrm>
                <a:off x="2472" y="178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0" name="Oval 454"/>
              <p:cNvSpPr>
                <a:spLocks noChangeArrowheads="1"/>
              </p:cNvSpPr>
              <p:nvPr/>
            </p:nvSpPr>
            <p:spPr bwMode="auto">
              <a:xfrm>
                <a:off x="2779" y="155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1" name="Oval 455"/>
              <p:cNvSpPr>
                <a:spLocks noChangeArrowheads="1"/>
              </p:cNvSpPr>
              <p:nvPr/>
            </p:nvSpPr>
            <p:spPr bwMode="auto">
              <a:xfrm>
                <a:off x="3606" y="87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2" name="Oval 456"/>
              <p:cNvSpPr>
                <a:spLocks noChangeArrowheads="1"/>
              </p:cNvSpPr>
              <p:nvPr/>
            </p:nvSpPr>
            <p:spPr bwMode="auto">
              <a:xfrm>
                <a:off x="3065" y="195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3" name="Oval 457"/>
              <p:cNvSpPr>
                <a:spLocks noChangeArrowheads="1"/>
              </p:cNvSpPr>
              <p:nvPr/>
            </p:nvSpPr>
            <p:spPr bwMode="auto">
              <a:xfrm>
                <a:off x="4842" y="84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4" name="Oval 458"/>
              <p:cNvSpPr>
                <a:spLocks noChangeArrowheads="1"/>
              </p:cNvSpPr>
              <p:nvPr/>
            </p:nvSpPr>
            <p:spPr bwMode="auto">
              <a:xfrm>
                <a:off x="5184" y="85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5" name="Oval 459"/>
              <p:cNvSpPr>
                <a:spLocks noChangeArrowheads="1"/>
              </p:cNvSpPr>
              <p:nvPr/>
            </p:nvSpPr>
            <p:spPr bwMode="auto">
              <a:xfrm>
                <a:off x="3589" y="183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6" name="Oval 460"/>
              <p:cNvSpPr>
                <a:spLocks noChangeArrowheads="1"/>
              </p:cNvSpPr>
              <p:nvPr/>
            </p:nvSpPr>
            <p:spPr bwMode="auto">
              <a:xfrm>
                <a:off x="2398" y="313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7" name="Oval 461"/>
              <p:cNvSpPr>
                <a:spLocks noChangeArrowheads="1"/>
              </p:cNvSpPr>
              <p:nvPr/>
            </p:nvSpPr>
            <p:spPr bwMode="auto">
              <a:xfrm>
                <a:off x="3124" y="195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8" name="Oval 462"/>
              <p:cNvSpPr>
                <a:spLocks noChangeArrowheads="1"/>
              </p:cNvSpPr>
              <p:nvPr/>
            </p:nvSpPr>
            <p:spPr bwMode="auto">
              <a:xfrm>
                <a:off x="2541" y="299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9" name="Oval 463"/>
              <p:cNvSpPr>
                <a:spLocks noChangeArrowheads="1"/>
              </p:cNvSpPr>
              <p:nvPr/>
            </p:nvSpPr>
            <p:spPr bwMode="auto">
              <a:xfrm>
                <a:off x="3103" y="1319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0" name="Oval 464"/>
              <p:cNvSpPr>
                <a:spLocks noChangeArrowheads="1"/>
              </p:cNvSpPr>
              <p:nvPr/>
            </p:nvSpPr>
            <p:spPr bwMode="auto">
              <a:xfrm>
                <a:off x="2911" y="101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1" name="Oval 465"/>
              <p:cNvSpPr>
                <a:spLocks noChangeArrowheads="1"/>
              </p:cNvSpPr>
              <p:nvPr/>
            </p:nvSpPr>
            <p:spPr bwMode="auto">
              <a:xfrm>
                <a:off x="3355" y="111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2" name="Oval 466"/>
              <p:cNvSpPr>
                <a:spLocks noChangeArrowheads="1"/>
              </p:cNvSpPr>
              <p:nvPr/>
            </p:nvSpPr>
            <p:spPr bwMode="auto">
              <a:xfrm>
                <a:off x="2817" y="120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3" name="Oval 467"/>
              <p:cNvSpPr>
                <a:spLocks noChangeArrowheads="1"/>
              </p:cNvSpPr>
              <p:nvPr/>
            </p:nvSpPr>
            <p:spPr bwMode="auto">
              <a:xfrm>
                <a:off x="5100" y="86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4" name="Oval 468"/>
              <p:cNvSpPr>
                <a:spLocks noChangeArrowheads="1"/>
              </p:cNvSpPr>
              <p:nvPr/>
            </p:nvSpPr>
            <p:spPr bwMode="auto">
              <a:xfrm>
                <a:off x="3117" y="99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5" name="Oval 469"/>
              <p:cNvSpPr>
                <a:spLocks noChangeArrowheads="1"/>
              </p:cNvSpPr>
              <p:nvPr/>
            </p:nvSpPr>
            <p:spPr bwMode="auto">
              <a:xfrm>
                <a:off x="4056" y="84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6" name="Oval 470"/>
              <p:cNvSpPr>
                <a:spLocks noChangeArrowheads="1"/>
              </p:cNvSpPr>
              <p:nvPr/>
            </p:nvSpPr>
            <p:spPr bwMode="auto">
              <a:xfrm>
                <a:off x="3149" y="156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7" name="Oval 471"/>
              <p:cNvSpPr>
                <a:spLocks noChangeArrowheads="1"/>
              </p:cNvSpPr>
              <p:nvPr/>
            </p:nvSpPr>
            <p:spPr bwMode="auto">
              <a:xfrm>
                <a:off x="2517" y="190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8" name="Oval 472"/>
              <p:cNvSpPr>
                <a:spLocks noChangeArrowheads="1"/>
              </p:cNvSpPr>
              <p:nvPr/>
            </p:nvSpPr>
            <p:spPr bwMode="auto">
              <a:xfrm>
                <a:off x="3341" y="1525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9" name="Oval 473"/>
              <p:cNvSpPr>
                <a:spLocks noChangeArrowheads="1"/>
              </p:cNvSpPr>
              <p:nvPr/>
            </p:nvSpPr>
            <p:spPr bwMode="auto">
              <a:xfrm>
                <a:off x="2852" y="148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0" name="Oval 474"/>
              <p:cNvSpPr>
                <a:spLocks noChangeArrowheads="1"/>
              </p:cNvSpPr>
              <p:nvPr/>
            </p:nvSpPr>
            <p:spPr bwMode="auto">
              <a:xfrm>
                <a:off x="3809" y="138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1" name="Oval 475"/>
              <p:cNvSpPr>
                <a:spLocks noChangeArrowheads="1"/>
              </p:cNvSpPr>
              <p:nvPr/>
            </p:nvSpPr>
            <p:spPr bwMode="auto">
              <a:xfrm>
                <a:off x="3805" y="148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2" name="Oval 476"/>
              <p:cNvSpPr>
                <a:spLocks noChangeArrowheads="1"/>
              </p:cNvSpPr>
              <p:nvPr/>
            </p:nvSpPr>
            <p:spPr bwMode="auto">
              <a:xfrm>
                <a:off x="3348" y="147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3" name="Oval 477"/>
              <p:cNvSpPr>
                <a:spLocks noChangeArrowheads="1"/>
              </p:cNvSpPr>
              <p:nvPr/>
            </p:nvSpPr>
            <p:spPr bwMode="auto">
              <a:xfrm>
                <a:off x="2985" y="182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4" name="Oval 478"/>
              <p:cNvSpPr>
                <a:spLocks noChangeArrowheads="1"/>
              </p:cNvSpPr>
              <p:nvPr/>
            </p:nvSpPr>
            <p:spPr bwMode="auto">
              <a:xfrm>
                <a:off x="3404" y="143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5" name="Oval 479"/>
              <p:cNvSpPr>
                <a:spLocks noChangeArrowheads="1"/>
              </p:cNvSpPr>
              <p:nvPr/>
            </p:nvSpPr>
            <p:spPr bwMode="auto">
              <a:xfrm>
                <a:off x="3208" y="141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6" name="Oval 480"/>
              <p:cNvSpPr>
                <a:spLocks noChangeArrowheads="1"/>
              </p:cNvSpPr>
              <p:nvPr/>
            </p:nvSpPr>
            <p:spPr bwMode="auto">
              <a:xfrm>
                <a:off x="3735" y="160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7" name="Oval 481"/>
              <p:cNvSpPr>
                <a:spLocks noChangeArrowheads="1"/>
              </p:cNvSpPr>
              <p:nvPr/>
            </p:nvSpPr>
            <p:spPr bwMode="auto">
              <a:xfrm>
                <a:off x="3295" y="168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8" name="Oval 482"/>
              <p:cNvSpPr>
                <a:spLocks noChangeArrowheads="1"/>
              </p:cNvSpPr>
              <p:nvPr/>
            </p:nvSpPr>
            <p:spPr bwMode="auto">
              <a:xfrm>
                <a:off x="2667" y="129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9" name="Oval 483"/>
              <p:cNvSpPr>
                <a:spLocks noChangeArrowheads="1"/>
              </p:cNvSpPr>
              <p:nvPr/>
            </p:nvSpPr>
            <p:spPr bwMode="auto">
              <a:xfrm>
                <a:off x="3048" y="150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0" name="Oval 484"/>
              <p:cNvSpPr>
                <a:spLocks noChangeArrowheads="1"/>
              </p:cNvSpPr>
              <p:nvPr/>
            </p:nvSpPr>
            <p:spPr bwMode="auto">
              <a:xfrm>
                <a:off x="3048" y="156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1" name="Oval 485"/>
              <p:cNvSpPr>
                <a:spLocks noChangeArrowheads="1"/>
              </p:cNvSpPr>
              <p:nvPr/>
            </p:nvSpPr>
            <p:spPr bwMode="auto">
              <a:xfrm>
                <a:off x="2852" y="114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2" name="Oval 486"/>
              <p:cNvSpPr>
                <a:spLocks noChangeArrowheads="1"/>
              </p:cNvSpPr>
              <p:nvPr/>
            </p:nvSpPr>
            <p:spPr bwMode="auto">
              <a:xfrm>
                <a:off x="3833" y="1731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3" name="Oval 487"/>
              <p:cNvSpPr>
                <a:spLocks noChangeArrowheads="1"/>
              </p:cNvSpPr>
              <p:nvPr/>
            </p:nvSpPr>
            <p:spPr bwMode="auto">
              <a:xfrm>
                <a:off x="5194" y="115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4" name="Oval 488"/>
              <p:cNvSpPr>
                <a:spLocks noChangeArrowheads="1"/>
              </p:cNvSpPr>
              <p:nvPr/>
            </p:nvSpPr>
            <p:spPr bwMode="auto">
              <a:xfrm>
                <a:off x="3868" y="169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5" name="Oval 489"/>
              <p:cNvSpPr>
                <a:spLocks noChangeArrowheads="1"/>
              </p:cNvSpPr>
              <p:nvPr/>
            </p:nvSpPr>
            <p:spPr bwMode="auto">
              <a:xfrm>
                <a:off x="3763" y="172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6" name="Oval 490"/>
              <p:cNvSpPr>
                <a:spLocks noChangeArrowheads="1"/>
              </p:cNvSpPr>
              <p:nvPr/>
            </p:nvSpPr>
            <p:spPr bwMode="auto">
              <a:xfrm>
                <a:off x="3756" y="156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7" name="Oval 491"/>
              <p:cNvSpPr>
                <a:spLocks noChangeArrowheads="1"/>
              </p:cNvSpPr>
              <p:nvPr/>
            </p:nvSpPr>
            <p:spPr bwMode="auto">
              <a:xfrm>
                <a:off x="3128" y="175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8" name="Oval 492"/>
              <p:cNvSpPr>
                <a:spLocks noChangeArrowheads="1"/>
              </p:cNvSpPr>
              <p:nvPr/>
            </p:nvSpPr>
            <p:spPr bwMode="auto">
              <a:xfrm>
                <a:off x="3323" y="153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9" name="Oval 493"/>
              <p:cNvSpPr>
                <a:spLocks noChangeArrowheads="1"/>
              </p:cNvSpPr>
              <p:nvPr/>
            </p:nvSpPr>
            <p:spPr bwMode="auto">
              <a:xfrm>
                <a:off x="3257" y="106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0" name="Oval 494"/>
              <p:cNvSpPr>
                <a:spLocks noChangeArrowheads="1"/>
              </p:cNvSpPr>
              <p:nvPr/>
            </p:nvSpPr>
            <p:spPr bwMode="auto">
              <a:xfrm>
                <a:off x="3480" y="247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1" name="Oval 495"/>
              <p:cNvSpPr>
                <a:spLocks noChangeArrowheads="1"/>
              </p:cNvSpPr>
              <p:nvPr/>
            </p:nvSpPr>
            <p:spPr bwMode="auto">
              <a:xfrm>
                <a:off x="2999" y="155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2" name="Oval 496"/>
              <p:cNvSpPr>
                <a:spLocks noChangeArrowheads="1"/>
              </p:cNvSpPr>
              <p:nvPr/>
            </p:nvSpPr>
            <p:spPr bwMode="auto">
              <a:xfrm>
                <a:off x="2842" y="161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3" name="Oval 497"/>
              <p:cNvSpPr>
                <a:spLocks noChangeArrowheads="1"/>
              </p:cNvSpPr>
              <p:nvPr/>
            </p:nvSpPr>
            <p:spPr bwMode="auto">
              <a:xfrm>
                <a:off x="3453" y="1587"/>
                <a:ext cx="20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4" name="Oval 498"/>
              <p:cNvSpPr>
                <a:spLocks noChangeArrowheads="1"/>
              </p:cNvSpPr>
              <p:nvPr/>
            </p:nvSpPr>
            <p:spPr bwMode="auto">
              <a:xfrm>
                <a:off x="3351" y="166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5" name="Oval 499"/>
              <p:cNvSpPr>
                <a:spLocks noChangeArrowheads="1"/>
              </p:cNvSpPr>
              <p:nvPr/>
            </p:nvSpPr>
            <p:spPr bwMode="auto">
              <a:xfrm>
                <a:off x="3735" y="163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6" name="Oval 500"/>
              <p:cNvSpPr>
                <a:spLocks noChangeArrowheads="1"/>
              </p:cNvSpPr>
              <p:nvPr/>
            </p:nvSpPr>
            <p:spPr bwMode="auto">
              <a:xfrm>
                <a:off x="3432" y="163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7" name="Oval 501"/>
              <p:cNvSpPr>
                <a:spLocks noChangeArrowheads="1"/>
              </p:cNvSpPr>
              <p:nvPr/>
            </p:nvSpPr>
            <p:spPr bwMode="auto">
              <a:xfrm>
                <a:off x="3491" y="157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8" name="Oval 502"/>
              <p:cNvSpPr>
                <a:spLocks noChangeArrowheads="1"/>
              </p:cNvSpPr>
              <p:nvPr/>
            </p:nvSpPr>
            <p:spPr bwMode="auto">
              <a:xfrm>
                <a:off x="3114" y="174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9" name="Oval 503"/>
              <p:cNvSpPr>
                <a:spLocks noChangeArrowheads="1"/>
              </p:cNvSpPr>
              <p:nvPr/>
            </p:nvSpPr>
            <p:spPr bwMode="auto">
              <a:xfrm>
                <a:off x="2671" y="1657"/>
                <a:ext cx="20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0" name="Oval 504"/>
              <p:cNvSpPr>
                <a:spLocks noChangeArrowheads="1"/>
              </p:cNvSpPr>
              <p:nvPr/>
            </p:nvSpPr>
            <p:spPr bwMode="auto">
              <a:xfrm>
                <a:off x="4510" y="117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1" name="Oval 505"/>
              <p:cNvSpPr>
                <a:spLocks noChangeArrowheads="1"/>
              </p:cNvSpPr>
              <p:nvPr/>
            </p:nvSpPr>
            <p:spPr bwMode="auto">
              <a:xfrm>
                <a:off x="3494" y="111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2" name="Oval 506"/>
              <p:cNvSpPr>
                <a:spLocks noChangeArrowheads="1"/>
              </p:cNvSpPr>
              <p:nvPr/>
            </p:nvSpPr>
            <p:spPr bwMode="auto">
              <a:xfrm>
                <a:off x="3728" y="121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3" name="Oval 507"/>
              <p:cNvSpPr>
                <a:spLocks noChangeArrowheads="1"/>
              </p:cNvSpPr>
              <p:nvPr/>
            </p:nvSpPr>
            <p:spPr bwMode="auto">
              <a:xfrm>
                <a:off x="3414" y="109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4" name="Oval 508"/>
              <p:cNvSpPr>
                <a:spLocks noChangeArrowheads="1"/>
              </p:cNvSpPr>
              <p:nvPr/>
            </p:nvSpPr>
            <p:spPr bwMode="auto">
              <a:xfrm>
                <a:off x="3439" y="1078"/>
                <a:ext cx="20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5" name="Oval 509"/>
              <p:cNvSpPr>
                <a:spLocks noChangeArrowheads="1"/>
              </p:cNvSpPr>
              <p:nvPr/>
            </p:nvSpPr>
            <p:spPr bwMode="auto">
              <a:xfrm>
                <a:off x="3334" y="112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6" name="Oval 510"/>
              <p:cNvSpPr>
                <a:spLocks noChangeArrowheads="1"/>
              </p:cNvSpPr>
              <p:nvPr/>
            </p:nvSpPr>
            <p:spPr bwMode="auto">
              <a:xfrm>
                <a:off x="3508" y="115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7" name="Oval 511"/>
              <p:cNvSpPr>
                <a:spLocks noChangeArrowheads="1"/>
              </p:cNvSpPr>
              <p:nvPr/>
            </p:nvSpPr>
            <p:spPr bwMode="auto">
              <a:xfrm>
                <a:off x="3550" y="114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8" name="Oval 512"/>
              <p:cNvSpPr>
                <a:spLocks noChangeArrowheads="1"/>
              </p:cNvSpPr>
              <p:nvPr/>
            </p:nvSpPr>
            <p:spPr bwMode="auto">
              <a:xfrm>
                <a:off x="2681" y="105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9" name="Oval 513"/>
              <p:cNvSpPr>
                <a:spLocks noChangeArrowheads="1"/>
              </p:cNvSpPr>
              <p:nvPr/>
            </p:nvSpPr>
            <p:spPr bwMode="auto">
              <a:xfrm>
                <a:off x="2615" y="116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0" name="Oval 514"/>
              <p:cNvSpPr>
                <a:spLocks noChangeArrowheads="1"/>
              </p:cNvSpPr>
              <p:nvPr/>
            </p:nvSpPr>
            <p:spPr bwMode="auto">
              <a:xfrm>
                <a:off x="2821" y="178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1" name="Oval 515"/>
              <p:cNvSpPr>
                <a:spLocks noChangeArrowheads="1"/>
              </p:cNvSpPr>
              <p:nvPr/>
            </p:nvSpPr>
            <p:spPr bwMode="auto">
              <a:xfrm>
                <a:off x="3592" y="125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2" name="Oval 516"/>
              <p:cNvSpPr>
                <a:spLocks noChangeArrowheads="1"/>
              </p:cNvSpPr>
              <p:nvPr/>
            </p:nvSpPr>
            <p:spPr bwMode="auto">
              <a:xfrm>
                <a:off x="2964" y="118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3" name="Oval 517"/>
              <p:cNvSpPr>
                <a:spLocks noChangeArrowheads="1"/>
              </p:cNvSpPr>
              <p:nvPr/>
            </p:nvSpPr>
            <p:spPr bwMode="auto">
              <a:xfrm>
                <a:off x="2737" y="114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4" name="Oval 518"/>
              <p:cNvSpPr>
                <a:spLocks noChangeArrowheads="1"/>
              </p:cNvSpPr>
              <p:nvPr/>
            </p:nvSpPr>
            <p:spPr bwMode="auto">
              <a:xfrm>
                <a:off x="3466" y="2150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5" name="Oval 519"/>
              <p:cNvSpPr>
                <a:spLocks noChangeArrowheads="1"/>
              </p:cNvSpPr>
              <p:nvPr/>
            </p:nvSpPr>
            <p:spPr bwMode="auto">
              <a:xfrm>
                <a:off x="3707" y="114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6" name="Oval 520"/>
              <p:cNvSpPr>
                <a:spLocks noChangeArrowheads="1"/>
              </p:cNvSpPr>
              <p:nvPr/>
            </p:nvSpPr>
            <p:spPr bwMode="auto">
              <a:xfrm>
                <a:off x="5069" y="244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7" name="Oval 521"/>
              <p:cNvSpPr>
                <a:spLocks noChangeArrowheads="1"/>
              </p:cNvSpPr>
              <p:nvPr/>
            </p:nvSpPr>
            <p:spPr bwMode="auto">
              <a:xfrm>
                <a:off x="1826" y="288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" name="Oval 522"/>
              <p:cNvSpPr>
                <a:spLocks noChangeArrowheads="1"/>
              </p:cNvSpPr>
              <p:nvPr/>
            </p:nvSpPr>
            <p:spPr bwMode="auto">
              <a:xfrm>
                <a:off x="5362" y="229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" name="Oval 523"/>
              <p:cNvSpPr>
                <a:spLocks noChangeArrowheads="1"/>
              </p:cNvSpPr>
              <p:nvPr/>
            </p:nvSpPr>
            <p:spPr bwMode="auto">
              <a:xfrm>
                <a:off x="3791" y="257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" name="Oval 524"/>
              <p:cNvSpPr>
                <a:spLocks noChangeArrowheads="1"/>
              </p:cNvSpPr>
              <p:nvPr/>
            </p:nvSpPr>
            <p:spPr bwMode="auto">
              <a:xfrm>
                <a:off x="5289" y="217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1" name="Oval 525"/>
              <p:cNvSpPr>
                <a:spLocks noChangeArrowheads="1"/>
              </p:cNvSpPr>
              <p:nvPr/>
            </p:nvSpPr>
            <p:spPr bwMode="auto">
              <a:xfrm>
                <a:off x="5243" y="222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2" name="Oval 526"/>
              <p:cNvSpPr>
                <a:spLocks noChangeArrowheads="1"/>
              </p:cNvSpPr>
              <p:nvPr/>
            </p:nvSpPr>
            <p:spPr bwMode="auto">
              <a:xfrm>
                <a:off x="3763" y="234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3" name="Oval 527"/>
              <p:cNvSpPr>
                <a:spLocks noChangeArrowheads="1"/>
              </p:cNvSpPr>
              <p:nvPr/>
            </p:nvSpPr>
            <p:spPr bwMode="auto">
              <a:xfrm>
                <a:off x="5107" y="210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4" name="Oval 528"/>
              <p:cNvSpPr>
                <a:spLocks noChangeArrowheads="1"/>
              </p:cNvSpPr>
              <p:nvPr/>
            </p:nvSpPr>
            <p:spPr bwMode="auto">
              <a:xfrm>
                <a:off x="4950" y="210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5" name="Oval 529"/>
              <p:cNvSpPr>
                <a:spLocks noChangeArrowheads="1"/>
              </p:cNvSpPr>
              <p:nvPr/>
            </p:nvSpPr>
            <p:spPr bwMode="auto">
              <a:xfrm>
                <a:off x="3686" y="248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6" name="Oval 530"/>
              <p:cNvSpPr>
                <a:spLocks noChangeArrowheads="1"/>
              </p:cNvSpPr>
              <p:nvPr/>
            </p:nvSpPr>
            <p:spPr bwMode="auto">
              <a:xfrm>
                <a:off x="2088" y="287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7" name="Oval 531"/>
              <p:cNvSpPr>
                <a:spLocks noChangeArrowheads="1"/>
              </p:cNvSpPr>
              <p:nvPr/>
            </p:nvSpPr>
            <p:spPr bwMode="auto">
              <a:xfrm>
                <a:off x="2196" y="291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8" name="Oval 532"/>
              <p:cNvSpPr>
                <a:spLocks noChangeArrowheads="1"/>
              </p:cNvSpPr>
              <p:nvPr/>
            </p:nvSpPr>
            <p:spPr bwMode="auto">
              <a:xfrm>
                <a:off x="1896" y="286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9" name="Oval 533"/>
              <p:cNvSpPr>
                <a:spLocks noChangeArrowheads="1"/>
              </p:cNvSpPr>
              <p:nvPr/>
            </p:nvSpPr>
            <p:spPr bwMode="auto">
              <a:xfrm>
                <a:off x="1892" y="286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0" name="Oval 534"/>
              <p:cNvSpPr>
                <a:spLocks noChangeArrowheads="1"/>
              </p:cNvSpPr>
              <p:nvPr/>
            </p:nvSpPr>
            <p:spPr bwMode="auto">
              <a:xfrm>
                <a:off x="2587" y="284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1" name="Oval 535"/>
              <p:cNvSpPr>
                <a:spLocks noChangeArrowheads="1"/>
              </p:cNvSpPr>
              <p:nvPr/>
            </p:nvSpPr>
            <p:spPr bwMode="auto">
              <a:xfrm>
                <a:off x="2562" y="288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2" name="Oval 536"/>
              <p:cNvSpPr>
                <a:spLocks noChangeArrowheads="1"/>
              </p:cNvSpPr>
              <p:nvPr/>
            </p:nvSpPr>
            <p:spPr bwMode="auto">
              <a:xfrm>
                <a:off x="2999" y="274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3" name="Oval 537"/>
              <p:cNvSpPr>
                <a:spLocks noChangeArrowheads="1"/>
              </p:cNvSpPr>
              <p:nvPr/>
            </p:nvSpPr>
            <p:spPr bwMode="auto">
              <a:xfrm>
                <a:off x="2733" y="278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4" name="Oval 538"/>
              <p:cNvSpPr>
                <a:spLocks noChangeArrowheads="1"/>
              </p:cNvSpPr>
              <p:nvPr/>
            </p:nvSpPr>
            <p:spPr bwMode="auto">
              <a:xfrm>
                <a:off x="1470" y="333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5" name="Oval 539"/>
              <p:cNvSpPr>
                <a:spLocks noChangeArrowheads="1"/>
              </p:cNvSpPr>
              <p:nvPr/>
            </p:nvSpPr>
            <p:spPr bwMode="auto">
              <a:xfrm>
                <a:off x="5030" y="235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6" name="Oval 540"/>
              <p:cNvSpPr>
                <a:spLocks noChangeArrowheads="1"/>
              </p:cNvSpPr>
              <p:nvPr/>
            </p:nvSpPr>
            <p:spPr bwMode="auto">
              <a:xfrm>
                <a:off x="5488" y="256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7" name="Oval 541"/>
              <p:cNvSpPr>
                <a:spLocks noChangeArrowheads="1"/>
              </p:cNvSpPr>
              <p:nvPr/>
            </p:nvSpPr>
            <p:spPr bwMode="auto">
              <a:xfrm>
                <a:off x="1683" y="289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8" name="Oval 542"/>
              <p:cNvSpPr>
                <a:spLocks noChangeArrowheads="1"/>
              </p:cNvSpPr>
              <p:nvPr/>
            </p:nvSpPr>
            <p:spPr bwMode="auto">
              <a:xfrm>
                <a:off x="2849" y="268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9" name="Oval 543"/>
              <p:cNvSpPr>
                <a:spLocks noChangeArrowheads="1"/>
              </p:cNvSpPr>
              <p:nvPr/>
            </p:nvSpPr>
            <p:spPr bwMode="auto">
              <a:xfrm>
                <a:off x="5393" y="211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0" name="Oval 544"/>
              <p:cNvSpPr>
                <a:spLocks noChangeArrowheads="1"/>
              </p:cNvSpPr>
              <p:nvPr/>
            </p:nvSpPr>
            <p:spPr bwMode="auto">
              <a:xfrm>
                <a:off x="5187" y="213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1" name="Oval 545"/>
              <p:cNvSpPr>
                <a:spLocks noChangeArrowheads="1"/>
              </p:cNvSpPr>
              <p:nvPr/>
            </p:nvSpPr>
            <p:spPr bwMode="auto">
              <a:xfrm>
                <a:off x="2883" y="245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2" name="Oval 546"/>
              <p:cNvSpPr>
                <a:spLocks noChangeArrowheads="1"/>
              </p:cNvSpPr>
              <p:nvPr/>
            </p:nvSpPr>
            <p:spPr bwMode="auto">
              <a:xfrm>
                <a:off x="2011" y="249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3" name="Oval 547"/>
              <p:cNvSpPr>
                <a:spLocks noChangeArrowheads="1"/>
              </p:cNvSpPr>
              <p:nvPr/>
            </p:nvSpPr>
            <p:spPr bwMode="auto">
              <a:xfrm>
                <a:off x="2580" y="243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4" name="Oval 548"/>
              <p:cNvSpPr>
                <a:spLocks noChangeArrowheads="1"/>
              </p:cNvSpPr>
              <p:nvPr/>
            </p:nvSpPr>
            <p:spPr bwMode="auto">
              <a:xfrm>
                <a:off x="2856" y="210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5" name="Oval 549"/>
              <p:cNvSpPr>
                <a:spLocks noChangeArrowheads="1"/>
              </p:cNvSpPr>
              <p:nvPr/>
            </p:nvSpPr>
            <p:spPr bwMode="auto">
              <a:xfrm>
                <a:off x="2915" y="1944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6" name="Oval 550"/>
              <p:cNvSpPr>
                <a:spLocks noChangeArrowheads="1"/>
              </p:cNvSpPr>
              <p:nvPr/>
            </p:nvSpPr>
            <p:spPr bwMode="auto">
              <a:xfrm>
                <a:off x="3075" y="190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7" name="Oval 551"/>
              <p:cNvSpPr>
                <a:spLocks noChangeArrowheads="1"/>
              </p:cNvSpPr>
              <p:nvPr/>
            </p:nvSpPr>
            <p:spPr bwMode="auto">
              <a:xfrm>
                <a:off x="3048" y="196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8" name="Oval 552"/>
              <p:cNvSpPr>
                <a:spLocks noChangeArrowheads="1"/>
              </p:cNvSpPr>
              <p:nvPr/>
            </p:nvSpPr>
            <p:spPr bwMode="auto">
              <a:xfrm>
                <a:off x="2580" y="249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9" name="Oval 553"/>
              <p:cNvSpPr>
                <a:spLocks noChangeArrowheads="1"/>
              </p:cNvSpPr>
              <p:nvPr/>
            </p:nvSpPr>
            <p:spPr bwMode="auto">
              <a:xfrm>
                <a:off x="3177" y="196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0" name="Oval 554"/>
              <p:cNvSpPr>
                <a:spLocks noChangeArrowheads="1"/>
              </p:cNvSpPr>
              <p:nvPr/>
            </p:nvSpPr>
            <p:spPr bwMode="auto">
              <a:xfrm>
                <a:off x="2901" y="202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1" name="Oval 555"/>
              <p:cNvSpPr>
                <a:spLocks noChangeArrowheads="1"/>
              </p:cNvSpPr>
              <p:nvPr/>
            </p:nvSpPr>
            <p:spPr bwMode="auto">
              <a:xfrm>
                <a:off x="1997" y="275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2" name="Oval 556"/>
              <p:cNvSpPr>
                <a:spLocks noChangeArrowheads="1"/>
              </p:cNvSpPr>
              <p:nvPr/>
            </p:nvSpPr>
            <p:spPr bwMode="auto">
              <a:xfrm>
                <a:off x="2374" y="275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3" name="Oval 557"/>
              <p:cNvSpPr>
                <a:spLocks noChangeArrowheads="1"/>
              </p:cNvSpPr>
              <p:nvPr/>
            </p:nvSpPr>
            <p:spPr bwMode="auto">
              <a:xfrm>
                <a:off x="2325" y="289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4" name="Oval 558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5" name="Oval 559"/>
              <p:cNvSpPr>
                <a:spLocks noChangeArrowheads="1"/>
              </p:cNvSpPr>
              <p:nvPr/>
            </p:nvSpPr>
            <p:spPr bwMode="auto">
              <a:xfrm>
                <a:off x="1571" y="280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6" name="Oval 560"/>
              <p:cNvSpPr>
                <a:spLocks noChangeArrowheads="1"/>
              </p:cNvSpPr>
              <p:nvPr/>
            </p:nvSpPr>
            <p:spPr bwMode="auto">
              <a:xfrm>
                <a:off x="1965" y="285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7" name="Oval 561"/>
              <p:cNvSpPr>
                <a:spLocks noChangeArrowheads="1"/>
              </p:cNvSpPr>
              <p:nvPr/>
            </p:nvSpPr>
            <p:spPr bwMode="auto">
              <a:xfrm>
                <a:off x="2430" y="285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8" name="Oval 562"/>
              <p:cNvSpPr>
                <a:spLocks noChangeArrowheads="1"/>
              </p:cNvSpPr>
              <p:nvPr/>
            </p:nvSpPr>
            <p:spPr bwMode="auto">
              <a:xfrm>
                <a:off x="2597" y="2782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9" name="Oval 563"/>
              <p:cNvSpPr>
                <a:spLocks noChangeArrowheads="1"/>
              </p:cNvSpPr>
              <p:nvPr/>
            </p:nvSpPr>
            <p:spPr bwMode="auto">
              <a:xfrm>
                <a:off x="2000" y="285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0" name="Oval 564"/>
              <p:cNvSpPr>
                <a:spLocks noChangeArrowheads="1"/>
              </p:cNvSpPr>
              <p:nvPr/>
            </p:nvSpPr>
            <p:spPr bwMode="auto">
              <a:xfrm>
                <a:off x="2140" y="287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1" name="Oval 565"/>
              <p:cNvSpPr>
                <a:spLocks noChangeArrowheads="1"/>
              </p:cNvSpPr>
              <p:nvPr/>
            </p:nvSpPr>
            <p:spPr bwMode="auto">
              <a:xfrm>
                <a:off x="3023" y="196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2" name="Oval 566"/>
              <p:cNvSpPr>
                <a:spLocks noChangeArrowheads="1"/>
              </p:cNvSpPr>
              <p:nvPr/>
            </p:nvSpPr>
            <p:spPr bwMode="auto">
              <a:xfrm>
                <a:off x="2883" y="2153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3" name="Oval 567"/>
              <p:cNvSpPr>
                <a:spLocks noChangeArrowheads="1"/>
              </p:cNvSpPr>
              <p:nvPr/>
            </p:nvSpPr>
            <p:spPr bwMode="auto">
              <a:xfrm>
                <a:off x="2842" y="204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4" name="Oval 568"/>
              <p:cNvSpPr>
                <a:spLocks noChangeArrowheads="1"/>
              </p:cNvSpPr>
              <p:nvPr/>
            </p:nvSpPr>
            <p:spPr bwMode="auto">
              <a:xfrm>
                <a:off x="3037" y="193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5" name="Oval 569"/>
              <p:cNvSpPr>
                <a:spLocks noChangeArrowheads="1"/>
              </p:cNvSpPr>
              <p:nvPr/>
            </p:nvSpPr>
            <p:spPr bwMode="auto">
              <a:xfrm>
                <a:off x="2601" y="216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6" name="Oval 570"/>
              <p:cNvSpPr>
                <a:spLocks noChangeArrowheads="1"/>
              </p:cNvSpPr>
              <p:nvPr/>
            </p:nvSpPr>
            <p:spPr bwMode="auto">
              <a:xfrm>
                <a:off x="2681" y="240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7" name="Oval 571"/>
              <p:cNvSpPr>
                <a:spLocks noChangeArrowheads="1"/>
              </p:cNvSpPr>
              <p:nvPr/>
            </p:nvSpPr>
            <p:spPr bwMode="auto">
              <a:xfrm>
                <a:off x="2688" y="253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8" name="Oval 572"/>
              <p:cNvSpPr>
                <a:spLocks noChangeArrowheads="1"/>
              </p:cNvSpPr>
              <p:nvPr/>
            </p:nvSpPr>
            <p:spPr bwMode="auto">
              <a:xfrm>
                <a:off x="3135" y="189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9" name="Oval 573"/>
              <p:cNvSpPr>
                <a:spLocks noChangeArrowheads="1"/>
              </p:cNvSpPr>
              <p:nvPr/>
            </p:nvSpPr>
            <p:spPr bwMode="auto">
              <a:xfrm>
                <a:off x="3568" y="174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0" name="Oval 574"/>
              <p:cNvSpPr>
                <a:spLocks noChangeArrowheads="1"/>
              </p:cNvSpPr>
              <p:nvPr/>
            </p:nvSpPr>
            <p:spPr bwMode="auto">
              <a:xfrm>
                <a:off x="2458" y="2687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1" name="Oval 575"/>
              <p:cNvSpPr>
                <a:spLocks noChangeArrowheads="1"/>
              </p:cNvSpPr>
              <p:nvPr/>
            </p:nvSpPr>
            <p:spPr bwMode="auto">
              <a:xfrm>
                <a:off x="1815" y="2370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2" name="Oval 576"/>
              <p:cNvSpPr>
                <a:spLocks noChangeArrowheads="1"/>
              </p:cNvSpPr>
              <p:nvPr/>
            </p:nvSpPr>
            <p:spPr bwMode="auto">
              <a:xfrm>
                <a:off x="2070" y="183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3" name="Oval 577"/>
              <p:cNvSpPr>
                <a:spLocks noChangeArrowheads="1"/>
              </p:cNvSpPr>
              <p:nvPr/>
            </p:nvSpPr>
            <p:spPr bwMode="auto">
              <a:xfrm>
                <a:off x="2733" y="872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4" name="Oval 578"/>
              <p:cNvSpPr>
                <a:spLocks noChangeArrowheads="1"/>
              </p:cNvSpPr>
              <p:nvPr/>
            </p:nvSpPr>
            <p:spPr bwMode="auto">
              <a:xfrm>
                <a:off x="3149" y="78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5" name="Oval 579"/>
              <p:cNvSpPr>
                <a:spLocks noChangeArrowheads="1"/>
              </p:cNvSpPr>
              <p:nvPr/>
            </p:nvSpPr>
            <p:spPr bwMode="auto">
              <a:xfrm>
                <a:off x="4227" y="174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6" name="Oval 580"/>
              <p:cNvSpPr>
                <a:spLocks noChangeArrowheads="1"/>
              </p:cNvSpPr>
              <p:nvPr/>
            </p:nvSpPr>
            <p:spPr bwMode="auto">
              <a:xfrm>
                <a:off x="2786" y="220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7" name="Oval 581"/>
              <p:cNvSpPr>
                <a:spLocks noChangeArrowheads="1"/>
              </p:cNvSpPr>
              <p:nvPr/>
            </p:nvSpPr>
            <p:spPr bwMode="auto">
              <a:xfrm>
                <a:off x="3641" y="203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8" name="Oval 582"/>
              <p:cNvSpPr>
                <a:spLocks noChangeArrowheads="1"/>
              </p:cNvSpPr>
              <p:nvPr/>
            </p:nvSpPr>
            <p:spPr bwMode="auto">
              <a:xfrm>
                <a:off x="3229" y="199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9" name="Oval 583"/>
              <p:cNvSpPr>
                <a:spLocks noChangeArrowheads="1"/>
              </p:cNvSpPr>
              <p:nvPr/>
            </p:nvSpPr>
            <p:spPr bwMode="auto">
              <a:xfrm>
                <a:off x="3721" y="1937"/>
                <a:ext cx="21" cy="2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0" name="Oval 584"/>
              <p:cNvSpPr>
                <a:spLocks noChangeArrowheads="1"/>
              </p:cNvSpPr>
              <p:nvPr/>
            </p:nvSpPr>
            <p:spPr bwMode="auto">
              <a:xfrm>
                <a:off x="5240" y="159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1" name="Oval 585"/>
              <p:cNvSpPr>
                <a:spLocks noChangeArrowheads="1"/>
              </p:cNvSpPr>
              <p:nvPr/>
            </p:nvSpPr>
            <p:spPr bwMode="auto">
              <a:xfrm>
                <a:off x="3404" y="1804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2" name="Oval 586"/>
              <p:cNvSpPr>
                <a:spLocks noChangeArrowheads="1"/>
              </p:cNvSpPr>
              <p:nvPr/>
            </p:nvSpPr>
            <p:spPr bwMode="auto">
              <a:xfrm>
                <a:off x="3578" y="155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3" name="Oval 587"/>
              <p:cNvSpPr>
                <a:spLocks noChangeArrowheads="1"/>
              </p:cNvSpPr>
              <p:nvPr/>
            </p:nvSpPr>
            <p:spPr bwMode="auto">
              <a:xfrm>
                <a:off x="2880" y="235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4" name="Oval 588"/>
              <p:cNvSpPr>
                <a:spLocks noChangeArrowheads="1"/>
              </p:cNvSpPr>
              <p:nvPr/>
            </p:nvSpPr>
            <p:spPr bwMode="auto">
              <a:xfrm>
                <a:off x="3128" y="2076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5" name="Oval 589"/>
              <p:cNvSpPr>
                <a:spLocks noChangeArrowheads="1"/>
              </p:cNvSpPr>
              <p:nvPr/>
            </p:nvSpPr>
            <p:spPr bwMode="auto">
              <a:xfrm>
                <a:off x="3212" y="1811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6" name="Oval 590"/>
              <p:cNvSpPr>
                <a:spLocks noChangeArrowheads="1"/>
              </p:cNvSpPr>
              <p:nvPr/>
            </p:nvSpPr>
            <p:spPr bwMode="auto">
              <a:xfrm>
                <a:off x="2664" y="2170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7" name="Oval 591"/>
              <p:cNvSpPr>
                <a:spLocks noChangeArrowheads="1"/>
              </p:cNvSpPr>
              <p:nvPr/>
            </p:nvSpPr>
            <p:spPr bwMode="auto">
              <a:xfrm>
                <a:off x="3658" y="1699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8" name="Oval 592"/>
              <p:cNvSpPr>
                <a:spLocks noChangeArrowheads="1"/>
              </p:cNvSpPr>
              <p:nvPr/>
            </p:nvSpPr>
            <p:spPr bwMode="auto">
              <a:xfrm>
                <a:off x="3362" y="1685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9" name="Oval 593"/>
              <p:cNvSpPr>
                <a:spLocks noChangeArrowheads="1"/>
              </p:cNvSpPr>
              <p:nvPr/>
            </p:nvSpPr>
            <p:spPr bwMode="auto">
              <a:xfrm>
                <a:off x="3302" y="2118"/>
                <a:ext cx="21" cy="2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35" name="Oval 595"/>
            <p:cNvSpPr>
              <a:spLocks noChangeArrowheads="1"/>
            </p:cNvSpPr>
            <p:nvPr/>
          </p:nvSpPr>
          <p:spPr bwMode="auto">
            <a:xfrm>
              <a:off x="3215" y="173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6" name="Oval 596"/>
            <p:cNvSpPr>
              <a:spLocks noChangeArrowheads="1"/>
            </p:cNvSpPr>
            <p:nvPr/>
          </p:nvSpPr>
          <p:spPr bwMode="auto">
            <a:xfrm>
              <a:off x="2695" y="244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7" name="Oval 597"/>
            <p:cNvSpPr>
              <a:spLocks noChangeArrowheads="1"/>
            </p:cNvSpPr>
            <p:nvPr/>
          </p:nvSpPr>
          <p:spPr bwMode="auto">
            <a:xfrm>
              <a:off x="2831" y="302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8" name="Oval 598"/>
            <p:cNvSpPr>
              <a:spLocks noChangeArrowheads="1"/>
            </p:cNvSpPr>
            <p:nvPr/>
          </p:nvSpPr>
          <p:spPr bwMode="auto">
            <a:xfrm>
              <a:off x="3048" y="283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9" name="Oval 599"/>
            <p:cNvSpPr>
              <a:spLocks noChangeArrowheads="1"/>
            </p:cNvSpPr>
            <p:nvPr/>
          </p:nvSpPr>
          <p:spPr bwMode="auto">
            <a:xfrm>
              <a:off x="3819" y="177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0" name="Oval 600"/>
            <p:cNvSpPr>
              <a:spLocks noChangeArrowheads="1"/>
            </p:cNvSpPr>
            <p:nvPr/>
          </p:nvSpPr>
          <p:spPr bwMode="auto">
            <a:xfrm>
              <a:off x="3407" y="170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1" name="Oval 601"/>
            <p:cNvSpPr>
              <a:spLocks noChangeArrowheads="1"/>
            </p:cNvSpPr>
            <p:nvPr/>
          </p:nvSpPr>
          <p:spPr bwMode="auto">
            <a:xfrm>
              <a:off x="2943" y="239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2" name="Oval 602"/>
            <p:cNvSpPr>
              <a:spLocks noChangeArrowheads="1"/>
            </p:cNvSpPr>
            <p:nvPr/>
          </p:nvSpPr>
          <p:spPr bwMode="auto">
            <a:xfrm>
              <a:off x="2929" y="215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3" name="Oval 603"/>
            <p:cNvSpPr>
              <a:spLocks noChangeArrowheads="1"/>
            </p:cNvSpPr>
            <p:nvPr/>
          </p:nvSpPr>
          <p:spPr bwMode="auto">
            <a:xfrm>
              <a:off x="3760" y="1724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4" name="Oval 604"/>
            <p:cNvSpPr>
              <a:spLocks noChangeArrowheads="1"/>
            </p:cNvSpPr>
            <p:nvPr/>
          </p:nvSpPr>
          <p:spPr bwMode="auto">
            <a:xfrm>
              <a:off x="3781" y="187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5" name="Oval 605"/>
            <p:cNvSpPr>
              <a:spLocks noChangeArrowheads="1"/>
            </p:cNvSpPr>
            <p:nvPr/>
          </p:nvSpPr>
          <p:spPr bwMode="auto">
            <a:xfrm>
              <a:off x="3487" y="177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6" name="Oval 606"/>
            <p:cNvSpPr>
              <a:spLocks noChangeArrowheads="1"/>
            </p:cNvSpPr>
            <p:nvPr/>
          </p:nvSpPr>
          <p:spPr bwMode="auto">
            <a:xfrm>
              <a:off x="3725" y="175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7" name="Oval 607"/>
            <p:cNvSpPr>
              <a:spLocks noChangeArrowheads="1"/>
            </p:cNvSpPr>
            <p:nvPr/>
          </p:nvSpPr>
          <p:spPr bwMode="auto">
            <a:xfrm>
              <a:off x="5324" y="178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8" name="Oval 608"/>
            <p:cNvSpPr>
              <a:spLocks noChangeArrowheads="1"/>
            </p:cNvSpPr>
            <p:nvPr/>
          </p:nvSpPr>
          <p:spPr bwMode="auto">
            <a:xfrm>
              <a:off x="2964" y="199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9" name="Oval 609"/>
            <p:cNvSpPr>
              <a:spLocks noChangeArrowheads="1"/>
            </p:cNvSpPr>
            <p:nvPr/>
          </p:nvSpPr>
          <p:spPr bwMode="auto">
            <a:xfrm>
              <a:off x="3770" y="190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0" name="Oval 610"/>
            <p:cNvSpPr>
              <a:spLocks noChangeArrowheads="1"/>
            </p:cNvSpPr>
            <p:nvPr/>
          </p:nvSpPr>
          <p:spPr bwMode="auto">
            <a:xfrm>
              <a:off x="3732" y="180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1" name="Oval 611"/>
            <p:cNvSpPr>
              <a:spLocks noChangeArrowheads="1"/>
            </p:cNvSpPr>
            <p:nvPr/>
          </p:nvSpPr>
          <p:spPr bwMode="auto">
            <a:xfrm>
              <a:off x="3519" y="171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2" name="Oval 612"/>
            <p:cNvSpPr>
              <a:spLocks noChangeArrowheads="1"/>
            </p:cNvSpPr>
            <p:nvPr/>
          </p:nvSpPr>
          <p:spPr bwMode="auto">
            <a:xfrm>
              <a:off x="3847" y="177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3" name="Oval 613"/>
            <p:cNvSpPr>
              <a:spLocks noChangeArrowheads="1"/>
            </p:cNvSpPr>
            <p:nvPr/>
          </p:nvSpPr>
          <p:spPr bwMode="auto">
            <a:xfrm>
              <a:off x="3393" y="210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4" name="Oval 614"/>
            <p:cNvSpPr>
              <a:spLocks noChangeArrowheads="1"/>
            </p:cNvSpPr>
            <p:nvPr/>
          </p:nvSpPr>
          <p:spPr bwMode="auto">
            <a:xfrm>
              <a:off x="5191" y="1731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5" name="Oval 615"/>
            <p:cNvSpPr>
              <a:spLocks noChangeArrowheads="1"/>
            </p:cNvSpPr>
            <p:nvPr/>
          </p:nvSpPr>
          <p:spPr bwMode="auto">
            <a:xfrm>
              <a:off x="2779" y="177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6" name="Oval 616"/>
            <p:cNvSpPr>
              <a:spLocks noChangeArrowheads="1"/>
            </p:cNvSpPr>
            <p:nvPr/>
          </p:nvSpPr>
          <p:spPr bwMode="auto">
            <a:xfrm>
              <a:off x="2932" y="197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7" name="Oval 617"/>
            <p:cNvSpPr>
              <a:spLocks noChangeArrowheads="1"/>
            </p:cNvSpPr>
            <p:nvPr/>
          </p:nvSpPr>
          <p:spPr bwMode="auto">
            <a:xfrm>
              <a:off x="2859" y="250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8" name="Oval 618"/>
            <p:cNvSpPr>
              <a:spLocks noChangeArrowheads="1"/>
            </p:cNvSpPr>
            <p:nvPr/>
          </p:nvSpPr>
          <p:spPr bwMode="auto">
            <a:xfrm>
              <a:off x="1923" y="253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9" name="Oval 619"/>
            <p:cNvSpPr>
              <a:spLocks noChangeArrowheads="1"/>
            </p:cNvSpPr>
            <p:nvPr/>
          </p:nvSpPr>
          <p:spPr bwMode="auto">
            <a:xfrm>
              <a:off x="2444" y="237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0" name="Oval 620"/>
            <p:cNvSpPr>
              <a:spLocks noChangeArrowheads="1"/>
            </p:cNvSpPr>
            <p:nvPr/>
          </p:nvSpPr>
          <p:spPr bwMode="auto">
            <a:xfrm>
              <a:off x="2712" y="242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1" name="Oval 621"/>
            <p:cNvSpPr>
              <a:spLocks noChangeArrowheads="1"/>
            </p:cNvSpPr>
            <p:nvPr/>
          </p:nvSpPr>
          <p:spPr bwMode="auto">
            <a:xfrm>
              <a:off x="3337" y="173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2" name="Oval 622"/>
            <p:cNvSpPr>
              <a:spLocks noChangeArrowheads="1"/>
            </p:cNvSpPr>
            <p:nvPr/>
          </p:nvSpPr>
          <p:spPr bwMode="auto">
            <a:xfrm>
              <a:off x="2688" y="1731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3" name="Oval 623"/>
            <p:cNvSpPr>
              <a:spLocks noChangeArrowheads="1"/>
            </p:cNvSpPr>
            <p:nvPr/>
          </p:nvSpPr>
          <p:spPr bwMode="auto">
            <a:xfrm>
              <a:off x="3362" y="240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4" name="Oval 624"/>
            <p:cNvSpPr>
              <a:spLocks noChangeArrowheads="1"/>
            </p:cNvSpPr>
            <p:nvPr/>
          </p:nvSpPr>
          <p:spPr bwMode="auto">
            <a:xfrm>
              <a:off x="2063" y="244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5" name="Oval 625"/>
            <p:cNvSpPr>
              <a:spLocks noChangeArrowheads="1"/>
            </p:cNvSpPr>
            <p:nvPr/>
          </p:nvSpPr>
          <p:spPr bwMode="auto">
            <a:xfrm>
              <a:off x="2475" y="223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6" name="Oval 626"/>
            <p:cNvSpPr>
              <a:spLocks noChangeArrowheads="1"/>
            </p:cNvSpPr>
            <p:nvPr/>
          </p:nvSpPr>
          <p:spPr bwMode="auto">
            <a:xfrm>
              <a:off x="2796" y="185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7" name="Oval 627"/>
            <p:cNvSpPr>
              <a:spLocks noChangeArrowheads="1"/>
            </p:cNvSpPr>
            <p:nvPr/>
          </p:nvSpPr>
          <p:spPr bwMode="auto">
            <a:xfrm>
              <a:off x="5055" y="153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8" name="Oval 628"/>
            <p:cNvSpPr>
              <a:spLocks noChangeArrowheads="1"/>
            </p:cNvSpPr>
            <p:nvPr/>
          </p:nvSpPr>
          <p:spPr bwMode="auto">
            <a:xfrm>
              <a:off x="2740" y="203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9" name="Oval 629"/>
            <p:cNvSpPr>
              <a:spLocks noChangeArrowheads="1"/>
            </p:cNvSpPr>
            <p:nvPr/>
          </p:nvSpPr>
          <p:spPr bwMode="auto">
            <a:xfrm>
              <a:off x="4650" y="1731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0" name="Oval 630"/>
            <p:cNvSpPr>
              <a:spLocks noChangeArrowheads="1"/>
            </p:cNvSpPr>
            <p:nvPr/>
          </p:nvSpPr>
          <p:spPr bwMode="auto">
            <a:xfrm>
              <a:off x="3484" y="203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1" name="Oval 631"/>
            <p:cNvSpPr>
              <a:spLocks noChangeArrowheads="1"/>
            </p:cNvSpPr>
            <p:nvPr/>
          </p:nvSpPr>
          <p:spPr bwMode="auto">
            <a:xfrm>
              <a:off x="2946" y="247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2" name="Oval 632"/>
            <p:cNvSpPr>
              <a:spLocks noChangeArrowheads="1"/>
            </p:cNvSpPr>
            <p:nvPr/>
          </p:nvSpPr>
          <p:spPr bwMode="auto">
            <a:xfrm>
              <a:off x="2866" y="232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3" name="Oval 633"/>
            <p:cNvSpPr>
              <a:spLocks noChangeArrowheads="1"/>
            </p:cNvSpPr>
            <p:nvPr/>
          </p:nvSpPr>
          <p:spPr bwMode="auto">
            <a:xfrm>
              <a:off x="2705" y="219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4" name="Oval 634"/>
            <p:cNvSpPr>
              <a:spLocks noChangeArrowheads="1"/>
            </p:cNvSpPr>
            <p:nvPr/>
          </p:nvSpPr>
          <p:spPr bwMode="auto">
            <a:xfrm>
              <a:off x="4098" y="169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Oval 635"/>
            <p:cNvSpPr>
              <a:spLocks noChangeArrowheads="1"/>
            </p:cNvSpPr>
            <p:nvPr/>
          </p:nvSpPr>
          <p:spPr bwMode="auto">
            <a:xfrm>
              <a:off x="2657" y="181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6" name="Oval 636"/>
            <p:cNvSpPr>
              <a:spLocks noChangeArrowheads="1"/>
            </p:cNvSpPr>
            <p:nvPr/>
          </p:nvSpPr>
          <p:spPr bwMode="auto">
            <a:xfrm>
              <a:off x="1400" y="225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7" name="Oval 637"/>
            <p:cNvSpPr>
              <a:spLocks noChangeArrowheads="1"/>
            </p:cNvSpPr>
            <p:nvPr/>
          </p:nvSpPr>
          <p:spPr bwMode="auto">
            <a:xfrm>
              <a:off x="2863" y="2010"/>
              <a:ext cx="20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8" name="Oval 638"/>
            <p:cNvSpPr>
              <a:spLocks noChangeArrowheads="1"/>
            </p:cNvSpPr>
            <p:nvPr/>
          </p:nvSpPr>
          <p:spPr bwMode="auto">
            <a:xfrm>
              <a:off x="2800" y="197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9" name="Oval 639"/>
            <p:cNvSpPr>
              <a:spLocks noChangeArrowheads="1"/>
            </p:cNvSpPr>
            <p:nvPr/>
          </p:nvSpPr>
          <p:spPr bwMode="auto">
            <a:xfrm>
              <a:off x="3198" y="158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0" name="Oval 640"/>
            <p:cNvSpPr>
              <a:spLocks noChangeArrowheads="1"/>
            </p:cNvSpPr>
            <p:nvPr/>
          </p:nvSpPr>
          <p:spPr bwMode="auto">
            <a:xfrm>
              <a:off x="2691" y="175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1" name="Oval 641"/>
            <p:cNvSpPr>
              <a:spLocks noChangeArrowheads="1"/>
            </p:cNvSpPr>
            <p:nvPr/>
          </p:nvSpPr>
          <p:spPr bwMode="auto">
            <a:xfrm>
              <a:off x="3009" y="198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2" name="Oval 642"/>
            <p:cNvSpPr>
              <a:spLocks noChangeArrowheads="1"/>
            </p:cNvSpPr>
            <p:nvPr/>
          </p:nvSpPr>
          <p:spPr bwMode="auto">
            <a:xfrm>
              <a:off x="4304" y="179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643"/>
            <p:cNvSpPr>
              <a:spLocks noChangeArrowheads="1"/>
            </p:cNvSpPr>
            <p:nvPr/>
          </p:nvSpPr>
          <p:spPr bwMode="auto">
            <a:xfrm>
              <a:off x="3355" y="219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644"/>
            <p:cNvSpPr>
              <a:spLocks noChangeArrowheads="1"/>
            </p:cNvSpPr>
            <p:nvPr/>
          </p:nvSpPr>
          <p:spPr bwMode="auto">
            <a:xfrm>
              <a:off x="2440" y="233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645"/>
            <p:cNvSpPr>
              <a:spLocks noChangeArrowheads="1"/>
            </p:cNvSpPr>
            <p:nvPr/>
          </p:nvSpPr>
          <p:spPr bwMode="auto">
            <a:xfrm>
              <a:off x="3166" y="155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646"/>
            <p:cNvSpPr>
              <a:spLocks noChangeArrowheads="1"/>
            </p:cNvSpPr>
            <p:nvPr/>
          </p:nvSpPr>
          <p:spPr bwMode="auto">
            <a:xfrm>
              <a:off x="2709" y="194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Oval 647"/>
            <p:cNvSpPr>
              <a:spLocks noChangeArrowheads="1"/>
            </p:cNvSpPr>
            <p:nvPr/>
          </p:nvSpPr>
          <p:spPr bwMode="auto">
            <a:xfrm>
              <a:off x="3110" y="168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Oval 648"/>
            <p:cNvSpPr>
              <a:spLocks noChangeArrowheads="1"/>
            </p:cNvSpPr>
            <p:nvPr/>
          </p:nvSpPr>
          <p:spPr bwMode="auto">
            <a:xfrm>
              <a:off x="3236" y="238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Oval 649"/>
            <p:cNvSpPr>
              <a:spLocks noChangeArrowheads="1"/>
            </p:cNvSpPr>
            <p:nvPr/>
          </p:nvSpPr>
          <p:spPr bwMode="auto">
            <a:xfrm>
              <a:off x="3714" y="174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650"/>
            <p:cNvSpPr>
              <a:spLocks noChangeArrowheads="1"/>
            </p:cNvSpPr>
            <p:nvPr/>
          </p:nvSpPr>
          <p:spPr bwMode="auto">
            <a:xfrm>
              <a:off x="3390" y="196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651"/>
            <p:cNvSpPr>
              <a:spLocks noChangeArrowheads="1"/>
            </p:cNvSpPr>
            <p:nvPr/>
          </p:nvSpPr>
          <p:spPr bwMode="auto">
            <a:xfrm>
              <a:off x="3194" y="203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2" name="Oval 652"/>
            <p:cNvSpPr>
              <a:spLocks noChangeArrowheads="1"/>
            </p:cNvSpPr>
            <p:nvPr/>
          </p:nvSpPr>
          <p:spPr bwMode="auto">
            <a:xfrm>
              <a:off x="3892" y="165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Oval 653"/>
            <p:cNvSpPr>
              <a:spLocks noChangeArrowheads="1"/>
            </p:cNvSpPr>
            <p:nvPr/>
          </p:nvSpPr>
          <p:spPr bwMode="auto">
            <a:xfrm>
              <a:off x="4144" y="144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Oval 654"/>
            <p:cNvSpPr>
              <a:spLocks noChangeArrowheads="1"/>
            </p:cNvSpPr>
            <p:nvPr/>
          </p:nvSpPr>
          <p:spPr bwMode="auto">
            <a:xfrm>
              <a:off x="3830" y="1664"/>
              <a:ext cx="20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5" name="Oval 655"/>
            <p:cNvSpPr>
              <a:spLocks noChangeArrowheads="1"/>
            </p:cNvSpPr>
            <p:nvPr/>
          </p:nvSpPr>
          <p:spPr bwMode="auto">
            <a:xfrm>
              <a:off x="4388" y="161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6" name="Oval 656"/>
            <p:cNvSpPr>
              <a:spLocks noChangeArrowheads="1"/>
            </p:cNvSpPr>
            <p:nvPr/>
          </p:nvSpPr>
          <p:spPr bwMode="auto">
            <a:xfrm>
              <a:off x="3997" y="161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7" name="Oval 657"/>
            <p:cNvSpPr>
              <a:spLocks noChangeArrowheads="1"/>
            </p:cNvSpPr>
            <p:nvPr/>
          </p:nvSpPr>
          <p:spPr bwMode="auto">
            <a:xfrm>
              <a:off x="3477" y="183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8" name="Oval 658"/>
            <p:cNvSpPr>
              <a:spLocks noChangeArrowheads="1"/>
            </p:cNvSpPr>
            <p:nvPr/>
          </p:nvSpPr>
          <p:spPr bwMode="auto">
            <a:xfrm>
              <a:off x="2981" y="184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9" name="Oval 659"/>
            <p:cNvSpPr>
              <a:spLocks noChangeArrowheads="1"/>
            </p:cNvSpPr>
            <p:nvPr/>
          </p:nvSpPr>
          <p:spPr bwMode="auto">
            <a:xfrm>
              <a:off x="3596" y="216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0" name="Oval 660"/>
            <p:cNvSpPr>
              <a:spLocks noChangeArrowheads="1"/>
            </p:cNvSpPr>
            <p:nvPr/>
          </p:nvSpPr>
          <p:spPr bwMode="auto">
            <a:xfrm>
              <a:off x="3418" y="190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1" name="Oval 661"/>
            <p:cNvSpPr>
              <a:spLocks noChangeArrowheads="1"/>
            </p:cNvSpPr>
            <p:nvPr/>
          </p:nvSpPr>
          <p:spPr bwMode="auto">
            <a:xfrm>
              <a:off x="3931" y="186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2" name="Oval 662"/>
            <p:cNvSpPr>
              <a:spLocks noChangeArrowheads="1"/>
            </p:cNvSpPr>
            <p:nvPr/>
          </p:nvSpPr>
          <p:spPr bwMode="auto">
            <a:xfrm>
              <a:off x="3233" y="201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3" name="Oval 663"/>
            <p:cNvSpPr>
              <a:spLocks noChangeArrowheads="1"/>
            </p:cNvSpPr>
            <p:nvPr/>
          </p:nvSpPr>
          <p:spPr bwMode="auto">
            <a:xfrm>
              <a:off x="3473" y="201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4" name="Oval 664"/>
            <p:cNvSpPr>
              <a:spLocks noChangeArrowheads="1"/>
            </p:cNvSpPr>
            <p:nvPr/>
          </p:nvSpPr>
          <p:spPr bwMode="auto">
            <a:xfrm>
              <a:off x="3348" y="1731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5" name="Oval 665"/>
            <p:cNvSpPr>
              <a:spLocks noChangeArrowheads="1"/>
            </p:cNvSpPr>
            <p:nvPr/>
          </p:nvSpPr>
          <p:spPr bwMode="auto">
            <a:xfrm>
              <a:off x="4060" y="158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6" name="Oval 666"/>
            <p:cNvSpPr>
              <a:spLocks noChangeArrowheads="1"/>
            </p:cNvSpPr>
            <p:nvPr/>
          </p:nvSpPr>
          <p:spPr bwMode="auto">
            <a:xfrm>
              <a:off x="3446" y="1846"/>
              <a:ext cx="20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7" name="Oval 667"/>
            <p:cNvSpPr>
              <a:spLocks noChangeArrowheads="1"/>
            </p:cNvSpPr>
            <p:nvPr/>
          </p:nvSpPr>
          <p:spPr bwMode="auto">
            <a:xfrm>
              <a:off x="3484" y="167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8" name="Oval 668"/>
            <p:cNvSpPr>
              <a:spLocks noChangeArrowheads="1"/>
            </p:cNvSpPr>
            <p:nvPr/>
          </p:nvSpPr>
          <p:spPr bwMode="auto">
            <a:xfrm>
              <a:off x="3432" y="158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9" name="Oval 669"/>
            <p:cNvSpPr>
              <a:spLocks noChangeArrowheads="1"/>
            </p:cNvSpPr>
            <p:nvPr/>
          </p:nvSpPr>
          <p:spPr bwMode="auto">
            <a:xfrm>
              <a:off x="3163" y="1937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0" name="Oval 670"/>
            <p:cNvSpPr>
              <a:spLocks noChangeArrowheads="1"/>
            </p:cNvSpPr>
            <p:nvPr/>
          </p:nvSpPr>
          <p:spPr bwMode="auto">
            <a:xfrm>
              <a:off x="3152" y="161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1" name="Oval 671"/>
            <p:cNvSpPr>
              <a:spLocks noChangeArrowheads="1"/>
            </p:cNvSpPr>
            <p:nvPr/>
          </p:nvSpPr>
          <p:spPr bwMode="auto">
            <a:xfrm>
              <a:off x="3906" y="154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2" name="Oval 672"/>
            <p:cNvSpPr>
              <a:spLocks noChangeArrowheads="1"/>
            </p:cNvSpPr>
            <p:nvPr/>
          </p:nvSpPr>
          <p:spPr bwMode="auto">
            <a:xfrm>
              <a:off x="3732" y="156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3" name="Oval 673"/>
            <p:cNvSpPr>
              <a:spLocks noChangeArrowheads="1"/>
            </p:cNvSpPr>
            <p:nvPr/>
          </p:nvSpPr>
          <p:spPr bwMode="auto">
            <a:xfrm>
              <a:off x="3299" y="181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4" name="Oval 674"/>
            <p:cNvSpPr>
              <a:spLocks noChangeArrowheads="1"/>
            </p:cNvSpPr>
            <p:nvPr/>
          </p:nvSpPr>
          <p:spPr bwMode="auto">
            <a:xfrm>
              <a:off x="3351" y="181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5" name="Oval 675"/>
            <p:cNvSpPr>
              <a:spLocks noChangeArrowheads="1"/>
            </p:cNvSpPr>
            <p:nvPr/>
          </p:nvSpPr>
          <p:spPr bwMode="auto">
            <a:xfrm>
              <a:off x="3292" y="179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6" name="Oval 676"/>
            <p:cNvSpPr>
              <a:spLocks noChangeArrowheads="1"/>
            </p:cNvSpPr>
            <p:nvPr/>
          </p:nvSpPr>
          <p:spPr bwMode="auto">
            <a:xfrm>
              <a:off x="3386" y="188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7" name="Oval 677"/>
            <p:cNvSpPr>
              <a:spLocks noChangeArrowheads="1"/>
            </p:cNvSpPr>
            <p:nvPr/>
          </p:nvSpPr>
          <p:spPr bwMode="auto">
            <a:xfrm>
              <a:off x="3585" y="164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8" name="Oval 678"/>
            <p:cNvSpPr>
              <a:spLocks noChangeArrowheads="1"/>
            </p:cNvSpPr>
            <p:nvPr/>
          </p:nvSpPr>
          <p:spPr bwMode="auto">
            <a:xfrm>
              <a:off x="3480" y="184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9" name="Oval 679"/>
            <p:cNvSpPr>
              <a:spLocks noChangeArrowheads="1"/>
            </p:cNvSpPr>
            <p:nvPr/>
          </p:nvSpPr>
          <p:spPr bwMode="auto">
            <a:xfrm>
              <a:off x="4161" y="1525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0" name="Oval 680"/>
            <p:cNvSpPr>
              <a:spLocks noChangeArrowheads="1"/>
            </p:cNvSpPr>
            <p:nvPr/>
          </p:nvSpPr>
          <p:spPr bwMode="auto">
            <a:xfrm>
              <a:off x="2971" y="168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1" name="Oval 681"/>
            <p:cNvSpPr>
              <a:spLocks noChangeArrowheads="1"/>
            </p:cNvSpPr>
            <p:nvPr/>
          </p:nvSpPr>
          <p:spPr bwMode="auto">
            <a:xfrm>
              <a:off x="3229" y="167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2" name="Oval 682"/>
            <p:cNvSpPr>
              <a:spLocks noChangeArrowheads="1"/>
            </p:cNvSpPr>
            <p:nvPr/>
          </p:nvSpPr>
          <p:spPr bwMode="auto">
            <a:xfrm>
              <a:off x="3362" y="174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3" name="Oval 683"/>
            <p:cNvSpPr>
              <a:spLocks noChangeArrowheads="1"/>
            </p:cNvSpPr>
            <p:nvPr/>
          </p:nvSpPr>
          <p:spPr bwMode="auto">
            <a:xfrm>
              <a:off x="3208" y="208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4" name="Oval 684"/>
            <p:cNvSpPr>
              <a:spLocks noChangeArrowheads="1"/>
            </p:cNvSpPr>
            <p:nvPr/>
          </p:nvSpPr>
          <p:spPr bwMode="auto">
            <a:xfrm>
              <a:off x="2154" y="2157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5" name="Oval 685"/>
            <p:cNvSpPr>
              <a:spLocks noChangeArrowheads="1"/>
            </p:cNvSpPr>
            <p:nvPr/>
          </p:nvSpPr>
          <p:spPr bwMode="auto">
            <a:xfrm>
              <a:off x="2650" y="171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6" name="Oval 686"/>
            <p:cNvSpPr>
              <a:spLocks noChangeArrowheads="1"/>
            </p:cNvSpPr>
            <p:nvPr/>
          </p:nvSpPr>
          <p:spPr bwMode="auto">
            <a:xfrm>
              <a:off x="3344" y="193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7" name="Oval 687"/>
            <p:cNvSpPr>
              <a:spLocks noChangeArrowheads="1"/>
            </p:cNvSpPr>
            <p:nvPr/>
          </p:nvSpPr>
          <p:spPr bwMode="auto">
            <a:xfrm>
              <a:off x="4437" y="185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8" name="Oval 688"/>
            <p:cNvSpPr>
              <a:spLocks noChangeArrowheads="1"/>
            </p:cNvSpPr>
            <p:nvPr/>
          </p:nvSpPr>
          <p:spPr bwMode="auto">
            <a:xfrm>
              <a:off x="3288" y="210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9" name="Oval 689"/>
            <p:cNvSpPr>
              <a:spLocks noChangeArrowheads="1"/>
            </p:cNvSpPr>
            <p:nvPr/>
          </p:nvSpPr>
          <p:spPr bwMode="auto">
            <a:xfrm>
              <a:off x="4318" y="210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0" name="Oval 690"/>
            <p:cNvSpPr>
              <a:spLocks noChangeArrowheads="1"/>
            </p:cNvSpPr>
            <p:nvPr/>
          </p:nvSpPr>
          <p:spPr bwMode="auto">
            <a:xfrm>
              <a:off x="3285" y="232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1" name="Oval 691"/>
            <p:cNvSpPr>
              <a:spLocks noChangeArrowheads="1"/>
            </p:cNvSpPr>
            <p:nvPr/>
          </p:nvSpPr>
          <p:spPr bwMode="auto">
            <a:xfrm>
              <a:off x="4371" y="185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2" name="Oval 692"/>
            <p:cNvSpPr>
              <a:spLocks noChangeArrowheads="1"/>
            </p:cNvSpPr>
            <p:nvPr/>
          </p:nvSpPr>
          <p:spPr bwMode="auto">
            <a:xfrm>
              <a:off x="3425" y="200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3" name="Oval 693"/>
            <p:cNvSpPr>
              <a:spLocks noChangeArrowheads="1"/>
            </p:cNvSpPr>
            <p:nvPr/>
          </p:nvSpPr>
          <p:spPr bwMode="auto">
            <a:xfrm>
              <a:off x="4975" y="1762"/>
              <a:ext cx="20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4" name="Oval 694"/>
            <p:cNvSpPr>
              <a:spLocks noChangeArrowheads="1"/>
            </p:cNvSpPr>
            <p:nvPr/>
          </p:nvSpPr>
          <p:spPr bwMode="auto">
            <a:xfrm>
              <a:off x="4444" y="194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5" name="Oval 695"/>
            <p:cNvSpPr>
              <a:spLocks noChangeArrowheads="1"/>
            </p:cNvSpPr>
            <p:nvPr/>
          </p:nvSpPr>
          <p:spPr bwMode="auto">
            <a:xfrm>
              <a:off x="4472" y="177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6" name="Oval 696"/>
            <p:cNvSpPr>
              <a:spLocks noChangeArrowheads="1"/>
            </p:cNvSpPr>
            <p:nvPr/>
          </p:nvSpPr>
          <p:spPr bwMode="auto">
            <a:xfrm>
              <a:off x="3494" y="186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7" name="Oval 697"/>
            <p:cNvSpPr>
              <a:spLocks noChangeArrowheads="1"/>
            </p:cNvSpPr>
            <p:nvPr/>
          </p:nvSpPr>
          <p:spPr bwMode="auto">
            <a:xfrm>
              <a:off x="3386" y="176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8" name="Oval 698"/>
            <p:cNvSpPr>
              <a:spLocks noChangeArrowheads="1"/>
            </p:cNvSpPr>
            <p:nvPr/>
          </p:nvSpPr>
          <p:spPr bwMode="auto">
            <a:xfrm>
              <a:off x="3830" y="1898"/>
              <a:ext cx="20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9" name="Oval 699"/>
            <p:cNvSpPr>
              <a:spLocks noChangeArrowheads="1"/>
            </p:cNvSpPr>
            <p:nvPr/>
          </p:nvSpPr>
          <p:spPr bwMode="auto">
            <a:xfrm>
              <a:off x="4042" y="188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" name="Oval 700"/>
            <p:cNvSpPr>
              <a:spLocks noChangeArrowheads="1"/>
            </p:cNvSpPr>
            <p:nvPr/>
          </p:nvSpPr>
          <p:spPr bwMode="auto">
            <a:xfrm>
              <a:off x="4091" y="191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" name="Oval 701"/>
            <p:cNvSpPr>
              <a:spLocks noChangeArrowheads="1"/>
            </p:cNvSpPr>
            <p:nvPr/>
          </p:nvSpPr>
          <p:spPr bwMode="auto">
            <a:xfrm>
              <a:off x="2388" y="222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" name="Oval 702"/>
            <p:cNvSpPr>
              <a:spLocks noChangeArrowheads="1"/>
            </p:cNvSpPr>
            <p:nvPr/>
          </p:nvSpPr>
          <p:spPr bwMode="auto">
            <a:xfrm>
              <a:off x="3020" y="153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" name="Oval 703"/>
            <p:cNvSpPr>
              <a:spLocks noChangeArrowheads="1"/>
            </p:cNvSpPr>
            <p:nvPr/>
          </p:nvSpPr>
          <p:spPr bwMode="auto">
            <a:xfrm>
              <a:off x="3351" y="1937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4" name="Oval 704"/>
            <p:cNvSpPr>
              <a:spLocks noChangeArrowheads="1"/>
            </p:cNvSpPr>
            <p:nvPr/>
          </p:nvSpPr>
          <p:spPr bwMode="auto">
            <a:xfrm>
              <a:off x="3875" y="181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5" name="Oval 705"/>
            <p:cNvSpPr>
              <a:spLocks noChangeArrowheads="1"/>
            </p:cNvSpPr>
            <p:nvPr/>
          </p:nvSpPr>
          <p:spPr bwMode="auto">
            <a:xfrm>
              <a:off x="3386" y="180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6" name="Oval 706"/>
            <p:cNvSpPr>
              <a:spLocks noChangeArrowheads="1"/>
            </p:cNvSpPr>
            <p:nvPr/>
          </p:nvSpPr>
          <p:spPr bwMode="auto">
            <a:xfrm>
              <a:off x="4643" y="176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7" name="Oval 707"/>
            <p:cNvSpPr>
              <a:spLocks noChangeArrowheads="1"/>
            </p:cNvSpPr>
            <p:nvPr/>
          </p:nvSpPr>
          <p:spPr bwMode="auto">
            <a:xfrm>
              <a:off x="4831" y="171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8" name="Oval 708"/>
            <p:cNvSpPr>
              <a:spLocks noChangeArrowheads="1"/>
            </p:cNvSpPr>
            <p:nvPr/>
          </p:nvSpPr>
          <p:spPr bwMode="auto">
            <a:xfrm>
              <a:off x="3128" y="1937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9" name="Oval 709"/>
            <p:cNvSpPr>
              <a:spLocks noChangeArrowheads="1"/>
            </p:cNvSpPr>
            <p:nvPr/>
          </p:nvSpPr>
          <p:spPr bwMode="auto">
            <a:xfrm>
              <a:off x="3854" y="197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0" name="Oval 710"/>
            <p:cNvSpPr>
              <a:spLocks noChangeArrowheads="1"/>
            </p:cNvSpPr>
            <p:nvPr/>
          </p:nvSpPr>
          <p:spPr bwMode="auto">
            <a:xfrm>
              <a:off x="4154" y="168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1" name="Oval 711"/>
            <p:cNvSpPr>
              <a:spLocks noChangeArrowheads="1"/>
            </p:cNvSpPr>
            <p:nvPr/>
          </p:nvSpPr>
          <p:spPr bwMode="auto">
            <a:xfrm>
              <a:off x="4465" y="187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2" name="Oval 712"/>
            <p:cNvSpPr>
              <a:spLocks noChangeArrowheads="1"/>
            </p:cNvSpPr>
            <p:nvPr/>
          </p:nvSpPr>
          <p:spPr bwMode="auto">
            <a:xfrm>
              <a:off x="3938" y="183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3" name="Oval 713"/>
            <p:cNvSpPr>
              <a:spLocks noChangeArrowheads="1"/>
            </p:cNvSpPr>
            <p:nvPr/>
          </p:nvSpPr>
          <p:spPr bwMode="auto">
            <a:xfrm>
              <a:off x="4161" y="168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4" name="Oval 714"/>
            <p:cNvSpPr>
              <a:spLocks noChangeArrowheads="1"/>
            </p:cNvSpPr>
            <p:nvPr/>
          </p:nvSpPr>
          <p:spPr bwMode="auto">
            <a:xfrm>
              <a:off x="4297" y="175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5" name="Oval 715"/>
            <p:cNvSpPr>
              <a:spLocks noChangeArrowheads="1"/>
            </p:cNvSpPr>
            <p:nvPr/>
          </p:nvSpPr>
          <p:spPr bwMode="auto">
            <a:xfrm>
              <a:off x="4831" y="171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6" name="Oval 716"/>
            <p:cNvSpPr>
              <a:spLocks noChangeArrowheads="1"/>
            </p:cNvSpPr>
            <p:nvPr/>
          </p:nvSpPr>
          <p:spPr bwMode="auto">
            <a:xfrm>
              <a:off x="4751" y="1724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7" name="Oval 717"/>
            <p:cNvSpPr>
              <a:spLocks noChangeArrowheads="1"/>
            </p:cNvSpPr>
            <p:nvPr/>
          </p:nvSpPr>
          <p:spPr bwMode="auto">
            <a:xfrm>
              <a:off x="3962" y="183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8" name="Oval 718"/>
            <p:cNvSpPr>
              <a:spLocks noChangeArrowheads="1"/>
            </p:cNvSpPr>
            <p:nvPr/>
          </p:nvSpPr>
          <p:spPr bwMode="auto">
            <a:xfrm>
              <a:off x="4678" y="1724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9" name="Oval 719"/>
            <p:cNvSpPr>
              <a:spLocks noChangeArrowheads="1"/>
            </p:cNvSpPr>
            <p:nvPr/>
          </p:nvSpPr>
          <p:spPr bwMode="auto">
            <a:xfrm>
              <a:off x="3617" y="1765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0" name="Oval 720"/>
            <p:cNvSpPr>
              <a:spLocks noChangeArrowheads="1"/>
            </p:cNvSpPr>
            <p:nvPr/>
          </p:nvSpPr>
          <p:spPr bwMode="auto">
            <a:xfrm>
              <a:off x="3683" y="175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1" name="Oval 721"/>
            <p:cNvSpPr>
              <a:spLocks noChangeArrowheads="1"/>
            </p:cNvSpPr>
            <p:nvPr/>
          </p:nvSpPr>
          <p:spPr bwMode="auto">
            <a:xfrm>
              <a:off x="4151" y="185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2" name="Oval 722"/>
            <p:cNvSpPr>
              <a:spLocks noChangeArrowheads="1"/>
            </p:cNvSpPr>
            <p:nvPr/>
          </p:nvSpPr>
          <p:spPr bwMode="auto">
            <a:xfrm>
              <a:off x="4217" y="170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3" name="Oval 723"/>
            <p:cNvSpPr>
              <a:spLocks noChangeArrowheads="1"/>
            </p:cNvSpPr>
            <p:nvPr/>
          </p:nvSpPr>
          <p:spPr bwMode="auto">
            <a:xfrm>
              <a:off x="3519" y="207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4" name="Oval 724"/>
            <p:cNvSpPr>
              <a:spLocks noChangeArrowheads="1"/>
            </p:cNvSpPr>
            <p:nvPr/>
          </p:nvSpPr>
          <p:spPr bwMode="auto">
            <a:xfrm>
              <a:off x="3529" y="177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5" name="Oval 725"/>
            <p:cNvSpPr>
              <a:spLocks noChangeArrowheads="1"/>
            </p:cNvSpPr>
            <p:nvPr/>
          </p:nvSpPr>
          <p:spPr bwMode="auto">
            <a:xfrm>
              <a:off x="3627" y="175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6" name="Oval 726"/>
            <p:cNvSpPr>
              <a:spLocks noChangeArrowheads="1"/>
            </p:cNvSpPr>
            <p:nvPr/>
          </p:nvSpPr>
          <p:spPr bwMode="auto">
            <a:xfrm>
              <a:off x="4762" y="171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7" name="Oval 727"/>
            <p:cNvSpPr>
              <a:spLocks noChangeArrowheads="1"/>
            </p:cNvSpPr>
            <p:nvPr/>
          </p:nvSpPr>
          <p:spPr bwMode="auto">
            <a:xfrm>
              <a:off x="3819" y="1818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8" name="Oval 728"/>
            <p:cNvSpPr>
              <a:spLocks noChangeArrowheads="1"/>
            </p:cNvSpPr>
            <p:nvPr/>
          </p:nvSpPr>
          <p:spPr bwMode="auto">
            <a:xfrm>
              <a:off x="3180" y="175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9" name="Oval 729"/>
            <p:cNvSpPr>
              <a:spLocks noChangeArrowheads="1"/>
            </p:cNvSpPr>
            <p:nvPr/>
          </p:nvSpPr>
          <p:spPr bwMode="auto">
            <a:xfrm>
              <a:off x="5146" y="1741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0" name="Oval 730"/>
            <p:cNvSpPr>
              <a:spLocks noChangeArrowheads="1"/>
            </p:cNvSpPr>
            <p:nvPr/>
          </p:nvSpPr>
          <p:spPr bwMode="auto">
            <a:xfrm>
              <a:off x="3889" y="1717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1" name="Oval 731"/>
            <p:cNvSpPr>
              <a:spLocks noChangeArrowheads="1"/>
            </p:cNvSpPr>
            <p:nvPr/>
          </p:nvSpPr>
          <p:spPr bwMode="auto">
            <a:xfrm>
              <a:off x="3348" y="169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2" name="Oval 732"/>
            <p:cNvSpPr>
              <a:spLocks noChangeArrowheads="1"/>
            </p:cNvSpPr>
            <p:nvPr/>
          </p:nvSpPr>
          <p:spPr bwMode="auto">
            <a:xfrm>
              <a:off x="4287" y="179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3" name="Oval 733"/>
            <p:cNvSpPr>
              <a:spLocks noChangeArrowheads="1"/>
            </p:cNvSpPr>
            <p:nvPr/>
          </p:nvSpPr>
          <p:spPr bwMode="auto">
            <a:xfrm>
              <a:off x="4950" y="1724"/>
              <a:ext cx="21" cy="2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4" name="Oval 734"/>
            <p:cNvSpPr>
              <a:spLocks noChangeArrowheads="1"/>
            </p:cNvSpPr>
            <p:nvPr/>
          </p:nvSpPr>
          <p:spPr bwMode="auto">
            <a:xfrm>
              <a:off x="3351" y="214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5" name="Oval 735"/>
            <p:cNvSpPr>
              <a:spLocks noChangeArrowheads="1"/>
            </p:cNvSpPr>
            <p:nvPr/>
          </p:nvSpPr>
          <p:spPr bwMode="auto">
            <a:xfrm>
              <a:off x="5261" y="1923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6" name="Oval 736"/>
            <p:cNvSpPr>
              <a:spLocks noChangeArrowheads="1"/>
            </p:cNvSpPr>
            <p:nvPr/>
          </p:nvSpPr>
          <p:spPr bwMode="auto">
            <a:xfrm>
              <a:off x="2859" y="162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7" name="Oval 737"/>
            <p:cNvSpPr>
              <a:spLocks noChangeArrowheads="1"/>
            </p:cNvSpPr>
            <p:nvPr/>
          </p:nvSpPr>
          <p:spPr bwMode="auto">
            <a:xfrm>
              <a:off x="2618" y="2642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8" name="Oval 738"/>
            <p:cNvSpPr>
              <a:spLocks noChangeArrowheads="1"/>
            </p:cNvSpPr>
            <p:nvPr/>
          </p:nvSpPr>
          <p:spPr bwMode="auto">
            <a:xfrm>
              <a:off x="2950" y="2136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9" name="Oval 739"/>
            <p:cNvSpPr>
              <a:spLocks noChangeArrowheads="1"/>
            </p:cNvSpPr>
            <p:nvPr/>
          </p:nvSpPr>
          <p:spPr bwMode="auto">
            <a:xfrm>
              <a:off x="3020" y="1654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0" name="Oval 740"/>
            <p:cNvSpPr>
              <a:spLocks noChangeArrowheads="1"/>
            </p:cNvSpPr>
            <p:nvPr/>
          </p:nvSpPr>
          <p:spPr bwMode="auto">
            <a:xfrm>
              <a:off x="2465" y="2240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1" name="Oval 741"/>
            <p:cNvSpPr>
              <a:spLocks noChangeArrowheads="1"/>
            </p:cNvSpPr>
            <p:nvPr/>
          </p:nvSpPr>
          <p:spPr bwMode="auto">
            <a:xfrm>
              <a:off x="2681" y="1779"/>
              <a:ext cx="21" cy="2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2" name="Freeform 742"/>
            <p:cNvSpPr>
              <a:spLocks/>
            </p:cNvSpPr>
            <p:nvPr/>
          </p:nvSpPr>
          <p:spPr bwMode="auto">
            <a:xfrm>
              <a:off x="1110" y="1350"/>
              <a:ext cx="4388" cy="1159"/>
            </a:xfrm>
            <a:custGeom>
              <a:avLst/>
              <a:gdLst>
                <a:gd name="T0" fmla="*/ 0 w 1257"/>
                <a:gd name="T1" fmla="*/ 332 h 332"/>
                <a:gd name="T2" fmla="*/ 629 w 1257"/>
                <a:gd name="T3" fmla="*/ 166 h 332"/>
                <a:gd name="T4" fmla="*/ 1257 w 1257"/>
                <a:gd name="T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7" h="332">
                  <a:moveTo>
                    <a:pt x="0" y="332"/>
                  </a:moveTo>
                  <a:lnTo>
                    <a:pt x="629" y="166"/>
                  </a:lnTo>
                  <a:lnTo>
                    <a:pt x="1257" y="0"/>
                  </a:lnTo>
                </a:path>
              </a:pathLst>
            </a:cu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3" name="Oval 743"/>
            <p:cNvSpPr>
              <a:spLocks noChangeArrowheads="1"/>
            </p:cNvSpPr>
            <p:nvPr/>
          </p:nvSpPr>
          <p:spPr bwMode="auto">
            <a:xfrm>
              <a:off x="2426" y="2656"/>
              <a:ext cx="84" cy="84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4" name="Rectangle 744"/>
            <p:cNvSpPr>
              <a:spLocks noChangeArrowheads="1"/>
            </p:cNvSpPr>
            <p:nvPr/>
          </p:nvSpPr>
          <p:spPr bwMode="auto">
            <a:xfrm>
              <a:off x="1536" y="2595"/>
              <a:ext cx="8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</a:rPr>
                <a:t>Soundview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85" name="Oval 745"/>
            <p:cNvSpPr>
              <a:spLocks noChangeArrowheads="1"/>
            </p:cNvSpPr>
            <p:nvPr/>
          </p:nvSpPr>
          <p:spPr bwMode="auto">
            <a:xfrm>
              <a:off x="2569" y="2129"/>
              <a:ext cx="84" cy="83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6" name="Rectangle 746"/>
            <p:cNvSpPr>
              <a:spLocks noChangeArrowheads="1"/>
            </p:cNvSpPr>
            <p:nvPr/>
          </p:nvSpPr>
          <p:spPr bwMode="auto">
            <a:xfrm>
              <a:off x="1791" y="1920"/>
              <a:ext cx="7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</a:rPr>
                <a:t>Wakefield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87" name="Oval 747"/>
            <p:cNvSpPr>
              <a:spLocks noChangeArrowheads="1"/>
            </p:cNvSpPr>
            <p:nvPr/>
          </p:nvSpPr>
          <p:spPr bwMode="auto">
            <a:xfrm>
              <a:off x="5023" y="1504"/>
              <a:ext cx="84" cy="83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8" name="Rectangle 748"/>
            <p:cNvSpPr>
              <a:spLocks noChangeArrowheads="1"/>
            </p:cNvSpPr>
            <p:nvPr/>
          </p:nvSpPr>
          <p:spPr bwMode="auto">
            <a:xfrm>
              <a:off x="4704" y="1152"/>
              <a:ext cx="8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</a:rPr>
                <a:t>Park Slope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89" name="Oval 749"/>
            <p:cNvSpPr>
              <a:spLocks noChangeArrowheads="1"/>
            </p:cNvSpPr>
            <p:nvPr/>
          </p:nvSpPr>
          <p:spPr bwMode="auto">
            <a:xfrm>
              <a:off x="2660" y="1699"/>
              <a:ext cx="84" cy="84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0" name="Rectangle 750"/>
            <p:cNvSpPr>
              <a:spLocks noChangeArrowheads="1"/>
            </p:cNvSpPr>
            <p:nvPr/>
          </p:nvSpPr>
          <p:spPr bwMode="auto">
            <a:xfrm>
              <a:off x="1543" y="1545"/>
              <a:ext cx="111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</a:rPr>
                <a:t>East </a:t>
              </a:r>
              <a:r>
                <a:rPr lang="en-US" altLang="en-US" sz="2200" dirty="0" err="1">
                  <a:solidFill>
                    <a:srgbClr val="000000"/>
                  </a:solidFill>
                </a:rPr>
                <a:t>Midwood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91" name="Oval 751"/>
            <p:cNvSpPr>
              <a:spLocks noChangeArrowheads="1"/>
            </p:cNvSpPr>
            <p:nvPr/>
          </p:nvSpPr>
          <p:spPr bwMode="auto">
            <a:xfrm>
              <a:off x="2988" y="1507"/>
              <a:ext cx="84" cy="84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2" name="Rectangle 752"/>
            <p:cNvSpPr>
              <a:spLocks noChangeArrowheads="1"/>
            </p:cNvSpPr>
            <p:nvPr/>
          </p:nvSpPr>
          <p:spPr bwMode="auto">
            <a:xfrm>
              <a:off x="2426" y="1318"/>
              <a:ext cx="123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</a:rPr>
                <a:t>Rockaway Park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3" name="Oval 753"/>
            <p:cNvSpPr>
              <a:spLocks noChangeArrowheads="1"/>
            </p:cNvSpPr>
            <p:nvPr/>
          </p:nvSpPr>
          <p:spPr bwMode="auto">
            <a:xfrm>
              <a:off x="2056" y="2841"/>
              <a:ext cx="84" cy="84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4" name="Rectangle 754"/>
            <p:cNvSpPr>
              <a:spLocks noChangeArrowheads="1"/>
            </p:cNvSpPr>
            <p:nvPr/>
          </p:nvSpPr>
          <p:spPr bwMode="auto">
            <a:xfrm>
              <a:off x="1184" y="2933"/>
              <a:ext cx="97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 dirty="0">
                  <a:solidFill>
                    <a:srgbClr val="000000"/>
                  </a:solidFill>
                </a:rPr>
                <a:t>MLK Towers</a:t>
              </a:r>
            </a:p>
            <a:p>
              <a:pPr algn="ctr"/>
              <a:r>
                <a:rPr lang="en-US" altLang="en-US" sz="2200" dirty="0">
                  <a:solidFill>
                    <a:srgbClr val="000000"/>
                  </a:solidFill>
                </a:rPr>
                <a:t>(Harlem)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95" name="Line 755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6" name="Line 756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7" name="Rectangle 757"/>
            <p:cNvSpPr>
              <a:spLocks noChangeArrowheads="1"/>
            </p:cNvSpPr>
            <p:nvPr/>
          </p:nvSpPr>
          <p:spPr bwMode="auto">
            <a:xfrm rot="16200000">
              <a:off x="311" y="3470"/>
              <a:ext cx="2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-30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8" name="Line 758"/>
            <p:cNvSpPr>
              <a:spLocks noChangeShapeType="1"/>
            </p:cNvSpPr>
            <p:nvPr/>
          </p:nvSpPr>
          <p:spPr bwMode="auto">
            <a:xfrm flipH="1">
              <a:off x="510" y="298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9" name="Rectangle 759"/>
            <p:cNvSpPr>
              <a:spLocks noChangeArrowheads="1"/>
            </p:cNvSpPr>
            <p:nvPr/>
          </p:nvSpPr>
          <p:spPr bwMode="auto">
            <a:xfrm rot="16200000">
              <a:off x="311" y="2862"/>
              <a:ext cx="2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-20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0" name="Line 760"/>
            <p:cNvSpPr>
              <a:spLocks noChangeShapeType="1"/>
            </p:cNvSpPr>
            <p:nvPr/>
          </p:nvSpPr>
          <p:spPr bwMode="auto">
            <a:xfrm flipH="1">
              <a:off x="510" y="238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1" name="Rectangle 761"/>
            <p:cNvSpPr>
              <a:spLocks noChangeArrowheads="1"/>
            </p:cNvSpPr>
            <p:nvPr/>
          </p:nvSpPr>
          <p:spPr bwMode="auto">
            <a:xfrm rot="16200000">
              <a:off x="311" y="2255"/>
              <a:ext cx="2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-10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2" name="Line 762"/>
            <p:cNvSpPr>
              <a:spLocks noChangeShapeType="1"/>
            </p:cNvSpPr>
            <p:nvPr/>
          </p:nvSpPr>
          <p:spPr bwMode="auto">
            <a:xfrm flipH="1">
              <a:off x="510" y="17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3" name="Rectangle 763"/>
            <p:cNvSpPr>
              <a:spLocks noChangeArrowheads="1"/>
            </p:cNvSpPr>
            <p:nvPr/>
          </p:nvSpPr>
          <p:spPr bwMode="auto">
            <a:xfrm rot="16200000">
              <a:off x="376" y="16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4" name="Line 764"/>
            <p:cNvSpPr>
              <a:spLocks noChangeShapeType="1"/>
            </p:cNvSpPr>
            <p:nvPr/>
          </p:nvSpPr>
          <p:spPr bwMode="auto">
            <a:xfrm flipH="1">
              <a:off x="510" y="116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5" name="Rectangle 765"/>
            <p:cNvSpPr>
              <a:spLocks noChangeArrowheads="1"/>
            </p:cNvSpPr>
            <p:nvPr/>
          </p:nvSpPr>
          <p:spPr bwMode="auto">
            <a:xfrm rot="16200000">
              <a:off x="335" y="104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10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6" name="Line 766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7" name="Rectangle 767"/>
            <p:cNvSpPr>
              <a:spLocks noChangeArrowheads="1"/>
            </p:cNvSpPr>
            <p:nvPr/>
          </p:nvSpPr>
          <p:spPr bwMode="auto">
            <a:xfrm rot="16200000">
              <a:off x="335" y="43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20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8" name="Rectangle 768"/>
            <p:cNvSpPr>
              <a:spLocks noChangeArrowheads="1"/>
            </p:cNvSpPr>
            <p:nvPr/>
          </p:nvSpPr>
          <p:spPr bwMode="auto">
            <a:xfrm rot="16200000">
              <a:off x="-1376" y="2032"/>
              <a:ext cx="31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Opportunity Index: Effect on Child’s Earnings (%)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09" name="Line 769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0" name="Line 770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1" name="Rectangle 771"/>
            <p:cNvSpPr>
              <a:spLocks noChangeArrowheads="1"/>
            </p:cNvSpPr>
            <p:nvPr/>
          </p:nvSpPr>
          <p:spPr bwMode="auto">
            <a:xfrm>
              <a:off x="541" y="3773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500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12" name="Line 772"/>
            <p:cNvSpPr>
              <a:spLocks noChangeShapeType="1"/>
            </p:cNvSpPr>
            <p:nvPr/>
          </p:nvSpPr>
          <p:spPr bwMode="auto">
            <a:xfrm>
              <a:off x="228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3" name="Rectangle 773"/>
            <p:cNvSpPr>
              <a:spLocks noChangeArrowheads="1"/>
            </p:cNvSpPr>
            <p:nvPr/>
          </p:nvSpPr>
          <p:spPr bwMode="auto">
            <a:xfrm>
              <a:off x="2119" y="3773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1,000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14" name="Line 774"/>
            <p:cNvSpPr>
              <a:spLocks noChangeShapeType="1"/>
            </p:cNvSpPr>
            <p:nvPr/>
          </p:nvSpPr>
          <p:spPr bwMode="auto">
            <a:xfrm>
              <a:off x="389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5" name="Rectangle 775"/>
            <p:cNvSpPr>
              <a:spLocks noChangeArrowheads="1"/>
            </p:cNvSpPr>
            <p:nvPr/>
          </p:nvSpPr>
          <p:spPr bwMode="auto">
            <a:xfrm>
              <a:off x="3739" y="3773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1,500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16" name="Line 776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7" name="Rectangle 777"/>
            <p:cNvSpPr>
              <a:spLocks noChangeArrowheads="1"/>
            </p:cNvSpPr>
            <p:nvPr/>
          </p:nvSpPr>
          <p:spPr bwMode="auto">
            <a:xfrm>
              <a:off x="5328" y="3773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2,000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18" name="Rectangle 778"/>
            <p:cNvSpPr>
              <a:spLocks noChangeArrowheads="1"/>
            </p:cNvSpPr>
            <p:nvPr/>
          </p:nvSpPr>
          <p:spPr bwMode="auto">
            <a:xfrm>
              <a:off x="1765" y="4014"/>
              <a:ext cx="24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Average Monthly Rent in ZIP Code ($)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20" name="TextBox 1919"/>
          <p:cNvSpPr txBox="1"/>
          <p:nvPr/>
        </p:nvSpPr>
        <p:spPr>
          <a:xfrm>
            <a:off x="2191543" y="76200"/>
            <a:ext cx="82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Opportunity </a:t>
            </a:r>
            <a:r>
              <a:rPr lang="en-US" b="1" dirty="0">
                <a:solidFill>
                  <a:srgbClr val="002060"/>
                </a:solidFill>
              </a:rPr>
              <a:t>Bargains at the ZIP Code Level in the New York </a:t>
            </a:r>
            <a:r>
              <a:rPr lang="en-US" b="1" dirty="0" smtClean="0">
                <a:solidFill>
                  <a:srgbClr val="002060"/>
                </a:solidFill>
              </a:rPr>
              <a:t>Area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Preliminary Estimates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upward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in areas with low rates of mobility?</a:t>
            </a:r>
          </a:p>
          <a:p>
            <a:pPr lvl="1">
              <a:buClr>
                <a:srgbClr val="1F497D"/>
              </a:buClr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approach: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place-based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that try to address problems in low-opportunity areas</a:t>
            </a:r>
          </a:p>
          <a:p>
            <a:pPr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correlations identified in last lecture provide some clues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factors that might matter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little hard evidence to date on what place-based policies actually work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Policies to Increase Upward Mobility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Creating Moves to Opportunity in Seattle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3820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families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Housing Choice Vouchers in Seattle/King County </a:t>
            </a:r>
            <a:endParaRPr lang="en-US" sz="20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opportunity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using three approaches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57243" y="2895066"/>
            <a:ext cx="2286000" cy="22860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103232"/>
              <a:satOff val="82683"/>
              <a:lumOff val="-10784"/>
              <a:alphaOff val="0"/>
            </a:schemeClr>
          </a:fillRef>
          <a:effectRef idx="0">
            <a:schemeClr val="accent2">
              <a:hueOff val="10103232"/>
              <a:satOff val="82683"/>
              <a:lumOff val="-10784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REDUCED LANDLORD BARRIERS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0646" y="6519446"/>
            <a:ext cx="669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Bergman,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Chetty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DeLuca,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Hendren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Katz, Palmer (in progress)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2895600"/>
            <a:ext cx="2286000" cy="2286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051616"/>
              <a:satOff val="41342"/>
              <a:lumOff val="-5392"/>
              <a:alphaOff val="0"/>
            </a:schemeClr>
          </a:fillRef>
          <a:effectRef idx="0">
            <a:schemeClr val="accent2">
              <a:hueOff val="5051616"/>
              <a:satOff val="41342"/>
              <a:lumOff val="-5392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&amp;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 ASSISTANCE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24800" y="2895066"/>
            <a:ext cx="2286000" cy="2286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RENTAL BROKER ASSISTANCE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Costs: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is the voucher program too expensive to scale up?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ＭＳ Ｐゴシック"/>
              </a:rPr>
              <a:t>Vouchers can </a:t>
            </a:r>
            <a:r>
              <a:rPr lang="en-US" i="1" dirty="0">
                <a:ea typeface="ＭＳ Ｐゴシック"/>
                <a:cs typeface="ＭＳ Ｐゴシック"/>
              </a:rPr>
              <a:t>save </a:t>
            </a:r>
            <a:r>
              <a:rPr lang="en-US" dirty="0">
                <a:ea typeface="ＭＳ Ｐゴシック"/>
                <a:cs typeface="ＭＳ Ｐゴシック"/>
              </a:rPr>
              <a:t>taxpayers money relative to public housing </a:t>
            </a:r>
            <a:r>
              <a:rPr lang="en-US" dirty="0" smtClean="0">
                <a:ea typeface="ＭＳ Ｐゴシック"/>
                <a:cs typeface="ＭＳ Ｐゴシック"/>
              </a:rPr>
              <a:t>projects in long run</a:t>
            </a: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2060"/>
                </a:solidFill>
                <a:latin typeface="Arial"/>
              </a:rPr>
              <a:t>Integration through Housing Vouchers: Potential Concerns</a:t>
            </a:r>
          </a:p>
        </p:txBody>
      </p:sp>
    </p:spTree>
    <p:extLst>
      <p:ext uri="{BB962C8B-B14F-4D97-AF65-F5344CB8AC3E}">
        <p14:creationId xmlns:p14="http://schemas.microsoft.com/office/powerpoint/2010/main" val="16459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861719" y="892124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6051551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95109" y="115679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</a:rPr>
              <a:t>Impacts of MTO on Annual Income Tax Revenue in Adulthood </a:t>
            </a:r>
          </a:p>
          <a:p>
            <a:pPr algn="ctr"/>
            <a:r>
              <a:rPr lang="en-US" sz="1800" b="1" dirty="0">
                <a:solidFill>
                  <a:srgbClr val="1E2D53"/>
                </a:solidFill>
              </a:rPr>
              <a:t>for Children Below Age 13 at Random Assignment</a:t>
            </a: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 rot="16200000">
            <a:off x="3855430" y="58049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18" name="Rectangle 29"/>
          <p:cNvSpPr>
            <a:spLocks noChangeArrowheads="1"/>
          </p:cNvSpPr>
          <p:nvPr/>
        </p:nvSpPr>
        <p:spPr bwMode="auto">
          <a:xfrm rot="16200000">
            <a:off x="3756100" y="50493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200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 rot="16200000">
            <a:off x="3756100" y="4241225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400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2" name="Rectangle 33"/>
          <p:cNvSpPr>
            <a:spLocks noChangeArrowheads="1"/>
          </p:cNvSpPr>
          <p:nvPr/>
        </p:nvSpPr>
        <p:spPr bwMode="auto">
          <a:xfrm rot="16200000">
            <a:off x="3756100" y="3466481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600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4" name="Rectangle 35"/>
          <p:cNvSpPr>
            <a:spLocks noChangeArrowheads="1"/>
          </p:cNvSpPr>
          <p:nvPr/>
        </p:nvSpPr>
        <p:spPr bwMode="auto">
          <a:xfrm rot="16200000">
            <a:off x="3756100" y="2690238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800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6" name="Rectangle 37"/>
          <p:cNvSpPr>
            <a:spLocks noChangeArrowheads="1"/>
          </p:cNvSpPr>
          <p:nvPr/>
        </p:nvSpPr>
        <p:spPr bwMode="auto">
          <a:xfrm rot="16200000">
            <a:off x="3706407" y="1904377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1000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28" name="Rectangle 39"/>
          <p:cNvSpPr>
            <a:spLocks noChangeArrowheads="1"/>
          </p:cNvSpPr>
          <p:nvPr/>
        </p:nvSpPr>
        <p:spPr bwMode="auto">
          <a:xfrm rot="16200000">
            <a:off x="3707955" y="112972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1200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29" name="Rectangle 40"/>
          <p:cNvSpPr>
            <a:spLocks noChangeArrowheads="1"/>
          </p:cNvSpPr>
          <p:nvPr/>
        </p:nvSpPr>
        <p:spPr bwMode="auto">
          <a:xfrm rot="16200000">
            <a:off x="1604206" y="3420684"/>
            <a:ext cx="3895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 Annual Income Tax Revenue, Age ≥ 24 ($)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138" name="Rectangle 49"/>
          <p:cNvSpPr>
            <a:spLocks noChangeArrowheads="1"/>
          </p:cNvSpPr>
          <p:nvPr/>
        </p:nvSpPr>
        <p:spPr bwMode="auto">
          <a:xfrm>
            <a:off x="5861719" y="892124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81" name="Rectangle 92"/>
          <p:cNvSpPr>
            <a:spLocks noChangeArrowheads="1"/>
          </p:cNvSpPr>
          <p:nvPr/>
        </p:nvSpPr>
        <p:spPr bwMode="auto">
          <a:xfrm>
            <a:off x="6051553" y="254010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0695" y="1181044"/>
            <a:ext cx="4676108" cy="4938713"/>
            <a:chOff x="2943894" y="1181040"/>
            <a:chExt cx="3779171" cy="4938713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005806" y="5953065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3005806" y="5176778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3005806" y="4395728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91" name="Line 12"/>
            <p:cNvSpPr>
              <a:spLocks noChangeShapeType="1"/>
            </p:cNvSpPr>
            <p:nvPr/>
          </p:nvSpPr>
          <p:spPr bwMode="auto">
            <a:xfrm>
              <a:off x="3005806" y="3619440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>
              <a:off x="3005806" y="2843153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3005806" y="2062103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3005806" y="1285815"/>
              <a:ext cx="3629026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5" name="Rectangle 16"/>
            <p:cNvSpPr>
              <a:spLocks noChangeArrowheads="1"/>
            </p:cNvSpPr>
            <p:nvPr/>
          </p:nvSpPr>
          <p:spPr bwMode="auto">
            <a:xfrm>
              <a:off x="3110581" y="4211578"/>
              <a:ext cx="974725" cy="17414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6" name="Rectangle 17"/>
            <p:cNvSpPr>
              <a:spLocks noChangeArrowheads="1"/>
            </p:cNvSpPr>
            <p:nvPr/>
          </p:nvSpPr>
          <p:spPr bwMode="auto">
            <a:xfrm>
              <a:off x="4329781" y="3552765"/>
              <a:ext cx="981075" cy="24003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5555332" y="2682815"/>
              <a:ext cx="979488" cy="3270250"/>
            </a:xfrm>
            <a:prstGeom prst="rect">
              <a:avLst/>
            </a:prstGeom>
            <a:solidFill>
              <a:srgbClr val="C00000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8" name="Line 19"/>
            <p:cNvSpPr>
              <a:spLocks noChangeShapeType="1"/>
            </p:cNvSpPr>
            <p:nvPr/>
          </p:nvSpPr>
          <p:spPr bwMode="auto">
            <a:xfrm>
              <a:off x="4823494" y="2903478"/>
              <a:ext cx="0" cy="13033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09" name="Line 20"/>
            <p:cNvSpPr>
              <a:spLocks noChangeShapeType="1"/>
            </p:cNvSpPr>
            <p:nvPr/>
          </p:nvSpPr>
          <p:spPr bwMode="auto">
            <a:xfrm>
              <a:off x="4783807" y="4206815"/>
              <a:ext cx="730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0" name="Line 21"/>
            <p:cNvSpPr>
              <a:spLocks noChangeShapeType="1"/>
            </p:cNvSpPr>
            <p:nvPr/>
          </p:nvSpPr>
          <p:spPr bwMode="auto">
            <a:xfrm>
              <a:off x="4783807" y="2903478"/>
              <a:ext cx="730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1" name="Line 22"/>
            <p:cNvSpPr>
              <a:spLocks noChangeShapeType="1"/>
            </p:cNvSpPr>
            <p:nvPr/>
          </p:nvSpPr>
          <p:spPr bwMode="auto">
            <a:xfrm>
              <a:off x="6042694" y="1657290"/>
              <a:ext cx="0" cy="20447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2" name="Line 23"/>
            <p:cNvSpPr>
              <a:spLocks noChangeShapeType="1"/>
            </p:cNvSpPr>
            <p:nvPr/>
          </p:nvSpPr>
          <p:spPr bwMode="auto">
            <a:xfrm>
              <a:off x="6009357" y="3701990"/>
              <a:ext cx="7143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3" name="Line 24"/>
            <p:cNvSpPr>
              <a:spLocks noChangeShapeType="1"/>
            </p:cNvSpPr>
            <p:nvPr/>
          </p:nvSpPr>
          <p:spPr bwMode="auto">
            <a:xfrm>
              <a:off x="6009357" y="1657290"/>
              <a:ext cx="7143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4" name="Line 25"/>
            <p:cNvSpPr>
              <a:spLocks noChangeShapeType="1"/>
            </p:cNvSpPr>
            <p:nvPr/>
          </p:nvSpPr>
          <p:spPr bwMode="auto">
            <a:xfrm flipV="1">
              <a:off x="3005806" y="1181040"/>
              <a:ext cx="0" cy="4876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5" name="Line 26"/>
            <p:cNvSpPr>
              <a:spLocks noChangeShapeType="1"/>
            </p:cNvSpPr>
            <p:nvPr/>
          </p:nvSpPr>
          <p:spPr bwMode="auto">
            <a:xfrm flipH="1">
              <a:off x="2943894" y="5953065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 flipH="1">
              <a:off x="2943894" y="5176778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9" name="Line 30"/>
            <p:cNvSpPr>
              <a:spLocks noChangeShapeType="1"/>
            </p:cNvSpPr>
            <p:nvPr/>
          </p:nvSpPr>
          <p:spPr bwMode="auto">
            <a:xfrm flipH="1">
              <a:off x="2943894" y="4395728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21" name="Line 32"/>
            <p:cNvSpPr>
              <a:spLocks noChangeShapeType="1"/>
            </p:cNvSpPr>
            <p:nvPr/>
          </p:nvSpPr>
          <p:spPr bwMode="auto">
            <a:xfrm flipH="1">
              <a:off x="2943894" y="3619440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23" name="Line 34"/>
            <p:cNvSpPr>
              <a:spLocks noChangeShapeType="1"/>
            </p:cNvSpPr>
            <p:nvPr/>
          </p:nvSpPr>
          <p:spPr bwMode="auto">
            <a:xfrm flipH="1">
              <a:off x="2943894" y="2843153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 flipH="1">
              <a:off x="2943894" y="2062103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27" name="Line 38"/>
            <p:cNvSpPr>
              <a:spLocks noChangeShapeType="1"/>
            </p:cNvSpPr>
            <p:nvPr/>
          </p:nvSpPr>
          <p:spPr bwMode="auto">
            <a:xfrm flipH="1">
              <a:off x="2943894" y="1285815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30" name="Line 41"/>
            <p:cNvSpPr>
              <a:spLocks noChangeShapeType="1"/>
            </p:cNvSpPr>
            <p:nvPr/>
          </p:nvSpPr>
          <p:spPr bwMode="auto">
            <a:xfrm>
              <a:off x="3005806" y="6057840"/>
              <a:ext cx="362902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31" name="Line 42"/>
            <p:cNvSpPr>
              <a:spLocks noChangeShapeType="1"/>
            </p:cNvSpPr>
            <p:nvPr/>
          </p:nvSpPr>
          <p:spPr bwMode="auto">
            <a:xfrm>
              <a:off x="3597944" y="6057840"/>
              <a:ext cx="0" cy="619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33" name="Line 44"/>
            <p:cNvSpPr>
              <a:spLocks noChangeShapeType="1"/>
            </p:cNvSpPr>
            <p:nvPr/>
          </p:nvSpPr>
          <p:spPr bwMode="auto">
            <a:xfrm>
              <a:off x="4823494" y="6057840"/>
              <a:ext cx="0" cy="619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35" name="Line 46"/>
            <p:cNvSpPr>
              <a:spLocks noChangeShapeType="1"/>
            </p:cNvSpPr>
            <p:nvPr/>
          </p:nvSpPr>
          <p:spPr bwMode="auto">
            <a:xfrm>
              <a:off x="6042694" y="6057840"/>
              <a:ext cx="0" cy="619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110582" y="4769960"/>
              <a:ext cx="968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</a:rPr>
                <a:t> $447.5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329782" y="4769960"/>
              <a:ext cx="981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</a:rPr>
                <a:t> $616.6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562968" y="4769960"/>
              <a:ext cx="981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</a:rPr>
                <a:t> $841.1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86486" y="5071646"/>
              <a:ext cx="1104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>
                  <a:solidFill>
                    <a:prstClr val="white"/>
                  </a:solidFill>
                </a:rPr>
                <a:t>p</a:t>
              </a:r>
              <a:r>
                <a:rPr lang="en-US" sz="1600" dirty="0">
                  <a:solidFill>
                    <a:prstClr val="white"/>
                  </a:solidFill>
                </a:rPr>
                <a:t> = 0.061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18164" y="5071646"/>
              <a:ext cx="1104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>
                  <a:solidFill>
                    <a:prstClr val="white"/>
                  </a:solidFill>
                </a:rPr>
                <a:t>p</a:t>
              </a:r>
              <a:r>
                <a:rPr lang="en-US" sz="1600" dirty="0">
                  <a:solidFill>
                    <a:prstClr val="white"/>
                  </a:solidFill>
                </a:rPr>
                <a:t> = 0.004 </a:t>
              </a:r>
            </a:p>
          </p:txBody>
        </p:sp>
      </p:grpSp>
      <p:sp>
        <p:nvSpPr>
          <p:cNvPr id="57" name="Rectangle 86"/>
          <p:cNvSpPr>
            <a:spLocks noChangeArrowheads="1"/>
          </p:cNvSpPr>
          <p:nvPr/>
        </p:nvSpPr>
        <p:spPr bwMode="auto">
          <a:xfrm>
            <a:off x="4495896" y="6134203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Control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58" name="Rectangle 88"/>
          <p:cNvSpPr>
            <a:spLocks noChangeArrowheads="1"/>
          </p:cNvSpPr>
          <p:nvPr/>
        </p:nvSpPr>
        <p:spPr bwMode="auto">
          <a:xfrm>
            <a:off x="5915077" y="6145157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Section 8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1" name="Rectangle 193"/>
          <p:cNvSpPr>
            <a:spLocks noChangeArrowheads="1"/>
          </p:cNvSpPr>
          <p:nvPr/>
        </p:nvSpPr>
        <p:spPr bwMode="auto">
          <a:xfrm>
            <a:off x="7223704" y="6137060"/>
            <a:ext cx="12535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>
                <a:solidFill>
                  <a:srgbClr val="000000"/>
                </a:solidFill>
              </a:rPr>
              <a:t>Voucher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Costs: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is the voucher program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too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expensive to scale up?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Negative spillovers: does integration hurt the rich?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ＭＳ Ｐゴシック"/>
              </a:rPr>
              <a:t>Evaluate this by examining how outcomes of the rich vary across areas in relation to outcomes of the poor</a:t>
            </a: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ＭＳ Ｐゴシック"/>
              </a:rPr>
              <a:t>Empirically, more integrated </a:t>
            </a:r>
            <a:r>
              <a:rPr lang="en-US" dirty="0">
                <a:ea typeface="ＭＳ Ｐゴシック"/>
                <a:cs typeface="ＭＳ Ｐゴシック"/>
              </a:rPr>
              <a:t>neighborhoods </a:t>
            </a:r>
            <a:r>
              <a:rPr lang="en-US" dirty="0" smtClean="0">
                <a:ea typeface="ＭＳ Ｐゴシック"/>
                <a:cs typeface="ＭＳ Ｐゴシック"/>
              </a:rPr>
              <a:t>do not have worse</a:t>
            </a:r>
            <a:r>
              <a:rPr lang="en-US" i="1" dirty="0" smtClean="0">
                <a:ea typeface="ＭＳ Ｐゴシック"/>
                <a:cs typeface="ＭＳ Ｐゴシック"/>
              </a:rPr>
              <a:t> </a:t>
            </a:r>
            <a:r>
              <a:rPr lang="en-US" dirty="0">
                <a:ea typeface="ＭＳ Ｐゴシック"/>
                <a:cs typeface="ＭＳ Ｐゴシック"/>
              </a:rPr>
              <a:t>outcomes for the </a:t>
            </a:r>
            <a:r>
              <a:rPr lang="en-US" dirty="0" smtClean="0">
                <a:ea typeface="ＭＳ Ｐゴシック"/>
                <a:cs typeface="ＭＳ Ｐゴシック"/>
              </a:rPr>
              <a:t>rich on average…</a:t>
            </a: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2060"/>
                </a:solidFill>
                <a:latin typeface="Arial"/>
              </a:rPr>
              <a:t>Integration through Housing Vouchers: Potential Concerns</a:t>
            </a:r>
          </a:p>
        </p:txBody>
      </p:sp>
    </p:spTree>
    <p:extLst>
      <p:ext uri="{BB962C8B-B14F-4D97-AF65-F5344CB8AC3E}">
        <p14:creationId xmlns:p14="http://schemas.microsoft.com/office/powerpoint/2010/main" val="12724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145"/>
          <p:cNvSpPr>
            <a:spLocks noChangeArrowheads="1"/>
          </p:cNvSpPr>
          <p:nvPr/>
        </p:nvSpPr>
        <p:spPr bwMode="auto">
          <a:xfrm>
            <a:off x="4415757" y="6554232"/>
            <a:ext cx="55563" cy="5556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val 256"/>
          <p:cNvSpPr>
            <a:spLocks noChangeArrowheads="1"/>
          </p:cNvSpPr>
          <p:nvPr/>
        </p:nvSpPr>
        <p:spPr bwMode="auto">
          <a:xfrm>
            <a:off x="4424833" y="6563991"/>
            <a:ext cx="33339" cy="333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Line 258"/>
          <p:cNvSpPr>
            <a:spLocks noChangeShapeType="1"/>
          </p:cNvSpPr>
          <p:nvPr/>
        </p:nvSpPr>
        <p:spPr bwMode="auto">
          <a:xfrm>
            <a:off x="4007321" y="6579866"/>
            <a:ext cx="863600" cy="0"/>
          </a:xfrm>
          <a:prstGeom prst="line">
            <a:avLst/>
          </a:pr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Rectangle 260"/>
          <p:cNvSpPr>
            <a:spLocks noChangeArrowheads="1"/>
          </p:cNvSpPr>
          <p:nvPr/>
        </p:nvSpPr>
        <p:spPr bwMode="auto">
          <a:xfrm>
            <a:off x="4997971" y="6457704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Salt Lake City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7" name="Line 258"/>
          <p:cNvSpPr>
            <a:spLocks noChangeShapeType="1"/>
          </p:cNvSpPr>
          <p:nvPr/>
        </p:nvSpPr>
        <p:spPr bwMode="auto">
          <a:xfrm>
            <a:off x="7064847" y="6596829"/>
            <a:ext cx="863600" cy="0"/>
          </a:xfrm>
          <a:prstGeom prst="line">
            <a:avLst/>
          </a:prstGeom>
          <a:solidFill>
            <a:srgbClr val="90353B"/>
          </a:solidFill>
          <a:ln w="19050">
            <a:solidFill>
              <a:srgbClr val="90353B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Rectangle 260"/>
          <p:cNvSpPr>
            <a:spLocks noChangeArrowheads="1"/>
          </p:cNvSpPr>
          <p:nvPr/>
        </p:nvSpPr>
        <p:spPr bwMode="auto">
          <a:xfrm>
            <a:off x="8055446" y="6456696"/>
            <a:ext cx="93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Charlotte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9" name="Freeform 80"/>
          <p:cNvSpPr>
            <a:spLocks/>
          </p:cNvSpPr>
          <p:nvPr/>
        </p:nvSpPr>
        <p:spPr bwMode="auto">
          <a:xfrm>
            <a:off x="7490232" y="6563376"/>
            <a:ext cx="71439" cy="61913"/>
          </a:xfrm>
          <a:custGeom>
            <a:avLst/>
            <a:gdLst>
              <a:gd name="T0" fmla="*/ 21 w 45"/>
              <a:gd name="T1" fmla="*/ 0 h 39"/>
              <a:gd name="T2" fmla="*/ 0 w 45"/>
              <a:gd name="T3" fmla="*/ 39 h 39"/>
              <a:gd name="T4" fmla="*/ 45 w 45"/>
              <a:gd name="T5" fmla="*/ 39 h 39"/>
              <a:gd name="T6" fmla="*/ 21 w 4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39">
                <a:moveTo>
                  <a:pt x="21" y="0"/>
                </a:moveTo>
                <a:lnTo>
                  <a:pt x="0" y="39"/>
                </a:lnTo>
                <a:lnTo>
                  <a:pt x="45" y="39"/>
                </a:lnTo>
                <a:lnTo>
                  <a:pt x="21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0" name="Group 4"/>
          <p:cNvGrpSpPr>
            <a:grpSpLocks noChangeAspect="1"/>
          </p:cNvGrpSpPr>
          <p:nvPr/>
        </p:nvGrpSpPr>
        <p:grpSpPr bwMode="auto">
          <a:xfrm>
            <a:off x="2064361" y="787109"/>
            <a:ext cx="8277327" cy="5092623"/>
            <a:chOff x="335" y="476"/>
            <a:chExt cx="5299" cy="3469"/>
          </a:xfrm>
        </p:grpSpPr>
        <p:sp>
          <p:nvSpPr>
            <p:cNvPr id="151" name="Line 8"/>
            <p:cNvSpPr>
              <a:spLocks noChangeShapeType="1"/>
            </p:cNvSpPr>
            <p:nvPr/>
          </p:nvSpPr>
          <p:spPr bwMode="auto">
            <a:xfrm>
              <a:off x="569" y="360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Line 9"/>
            <p:cNvSpPr>
              <a:spLocks noChangeShapeType="1"/>
            </p:cNvSpPr>
            <p:nvPr/>
          </p:nvSpPr>
          <p:spPr bwMode="auto">
            <a:xfrm>
              <a:off x="569" y="300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Line 10"/>
            <p:cNvSpPr>
              <a:spLocks noChangeShapeType="1"/>
            </p:cNvSpPr>
            <p:nvPr/>
          </p:nvSpPr>
          <p:spPr bwMode="auto">
            <a:xfrm>
              <a:off x="569" y="240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Line 11"/>
            <p:cNvSpPr>
              <a:spLocks noChangeShapeType="1"/>
            </p:cNvSpPr>
            <p:nvPr/>
          </p:nvSpPr>
          <p:spPr bwMode="auto">
            <a:xfrm>
              <a:off x="569" y="180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Line 12"/>
            <p:cNvSpPr>
              <a:spLocks noChangeShapeType="1"/>
            </p:cNvSpPr>
            <p:nvPr/>
          </p:nvSpPr>
          <p:spPr bwMode="auto">
            <a:xfrm>
              <a:off x="569" y="120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Line 13"/>
            <p:cNvSpPr>
              <a:spLocks noChangeShapeType="1"/>
            </p:cNvSpPr>
            <p:nvPr/>
          </p:nvSpPr>
          <p:spPr bwMode="auto">
            <a:xfrm>
              <a:off x="569" y="60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Oval 14"/>
            <p:cNvSpPr>
              <a:spLocks noChangeArrowheads="1"/>
            </p:cNvSpPr>
            <p:nvPr/>
          </p:nvSpPr>
          <p:spPr bwMode="auto">
            <a:xfrm>
              <a:off x="688" y="2726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Oval 15"/>
            <p:cNvSpPr>
              <a:spLocks noChangeArrowheads="1"/>
            </p:cNvSpPr>
            <p:nvPr/>
          </p:nvSpPr>
          <p:spPr bwMode="auto">
            <a:xfrm>
              <a:off x="785" y="2589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Oval 16"/>
            <p:cNvSpPr>
              <a:spLocks noChangeArrowheads="1"/>
            </p:cNvSpPr>
            <p:nvPr/>
          </p:nvSpPr>
          <p:spPr bwMode="auto">
            <a:xfrm>
              <a:off x="883" y="2445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Oval 17"/>
            <p:cNvSpPr>
              <a:spLocks noChangeArrowheads="1"/>
            </p:cNvSpPr>
            <p:nvPr/>
          </p:nvSpPr>
          <p:spPr bwMode="auto">
            <a:xfrm>
              <a:off x="977" y="2327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Oval 18"/>
            <p:cNvSpPr>
              <a:spLocks noChangeArrowheads="1"/>
            </p:cNvSpPr>
            <p:nvPr/>
          </p:nvSpPr>
          <p:spPr bwMode="auto">
            <a:xfrm>
              <a:off x="1075" y="2248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Oval 19"/>
            <p:cNvSpPr>
              <a:spLocks noChangeArrowheads="1"/>
            </p:cNvSpPr>
            <p:nvPr/>
          </p:nvSpPr>
          <p:spPr bwMode="auto">
            <a:xfrm>
              <a:off x="1173" y="2407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Oval 20"/>
            <p:cNvSpPr>
              <a:spLocks noChangeArrowheads="1"/>
            </p:cNvSpPr>
            <p:nvPr/>
          </p:nvSpPr>
          <p:spPr bwMode="auto">
            <a:xfrm>
              <a:off x="1271" y="2229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Oval 21"/>
            <p:cNvSpPr>
              <a:spLocks noChangeArrowheads="1"/>
            </p:cNvSpPr>
            <p:nvPr/>
          </p:nvSpPr>
          <p:spPr bwMode="auto">
            <a:xfrm>
              <a:off x="1368" y="2146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Oval 22"/>
            <p:cNvSpPr>
              <a:spLocks noChangeArrowheads="1"/>
            </p:cNvSpPr>
            <p:nvPr/>
          </p:nvSpPr>
          <p:spPr bwMode="auto">
            <a:xfrm>
              <a:off x="1466" y="2225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Oval 23"/>
            <p:cNvSpPr>
              <a:spLocks noChangeArrowheads="1"/>
            </p:cNvSpPr>
            <p:nvPr/>
          </p:nvSpPr>
          <p:spPr bwMode="auto">
            <a:xfrm>
              <a:off x="1560" y="2072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Oval 24"/>
            <p:cNvSpPr>
              <a:spLocks noChangeArrowheads="1"/>
            </p:cNvSpPr>
            <p:nvPr/>
          </p:nvSpPr>
          <p:spPr bwMode="auto">
            <a:xfrm>
              <a:off x="1658" y="2072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Oval 25"/>
            <p:cNvSpPr>
              <a:spLocks noChangeArrowheads="1"/>
            </p:cNvSpPr>
            <p:nvPr/>
          </p:nvSpPr>
          <p:spPr bwMode="auto">
            <a:xfrm>
              <a:off x="1756" y="2053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Oval 26"/>
            <p:cNvSpPr>
              <a:spLocks noChangeArrowheads="1"/>
            </p:cNvSpPr>
            <p:nvPr/>
          </p:nvSpPr>
          <p:spPr bwMode="auto">
            <a:xfrm>
              <a:off x="1854" y="2012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Oval 27"/>
            <p:cNvSpPr>
              <a:spLocks noChangeArrowheads="1"/>
            </p:cNvSpPr>
            <p:nvPr/>
          </p:nvSpPr>
          <p:spPr bwMode="auto">
            <a:xfrm>
              <a:off x="1951" y="2082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Oval 28"/>
            <p:cNvSpPr>
              <a:spLocks noChangeArrowheads="1"/>
            </p:cNvSpPr>
            <p:nvPr/>
          </p:nvSpPr>
          <p:spPr bwMode="auto">
            <a:xfrm>
              <a:off x="2049" y="1853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Oval 29"/>
            <p:cNvSpPr>
              <a:spLocks noChangeArrowheads="1"/>
            </p:cNvSpPr>
            <p:nvPr/>
          </p:nvSpPr>
          <p:spPr bwMode="auto">
            <a:xfrm>
              <a:off x="2143" y="1891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Oval 30"/>
            <p:cNvSpPr>
              <a:spLocks noChangeArrowheads="1"/>
            </p:cNvSpPr>
            <p:nvPr/>
          </p:nvSpPr>
          <p:spPr bwMode="auto">
            <a:xfrm>
              <a:off x="2241" y="1814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Oval 31"/>
            <p:cNvSpPr>
              <a:spLocks noChangeArrowheads="1"/>
            </p:cNvSpPr>
            <p:nvPr/>
          </p:nvSpPr>
          <p:spPr bwMode="auto">
            <a:xfrm>
              <a:off x="2339" y="1795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Oval 32"/>
            <p:cNvSpPr>
              <a:spLocks noChangeArrowheads="1"/>
            </p:cNvSpPr>
            <p:nvPr/>
          </p:nvSpPr>
          <p:spPr bwMode="auto">
            <a:xfrm>
              <a:off x="2437" y="1814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Oval 33"/>
            <p:cNvSpPr>
              <a:spLocks noChangeArrowheads="1"/>
            </p:cNvSpPr>
            <p:nvPr/>
          </p:nvSpPr>
          <p:spPr bwMode="auto">
            <a:xfrm>
              <a:off x="2534" y="1741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Oval 34"/>
            <p:cNvSpPr>
              <a:spLocks noChangeArrowheads="1"/>
            </p:cNvSpPr>
            <p:nvPr/>
          </p:nvSpPr>
          <p:spPr bwMode="auto">
            <a:xfrm>
              <a:off x="2632" y="1776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Oval 35"/>
            <p:cNvSpPr>
              <a:spLocks noChangeArrowheads="1"/>
            </p:cNvSpPr>
            <p:nvPr/>
          </p:nvSpPr>
          <p:spPr bwMode="auto">
            <a:xfrm>
              <a:off x="2726" y="1658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Oval 36"/>
            <p:cNvSpPr>
              <a:spLocks noChangeArrowheads="1"/>
            </p:cNvSpPr>
            <p:nvPr/>
          </p:nvSpPr>
          <p:spPr bwMode="auto">
            <a:xfrm>
              <a:off x="2824" y="1662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Oval 37"/>
            <p:cNvSpPr>
              <a:spLocks noChangeArrowheads="1"/>
            </p:cNvSpPr>
            <p:nvPr/>
          </p:nvSpPr>
          <p:spPr bwMode="auto">
            <a:xfrm>
              <a:off x="2922" y="1655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Oval 38"/>
            <p:cNvSpPr>
              <a:spLocks noChangeArrowheads="1"/>
            </p:cNvSpPr>
            <p:nvPr/>
          </p:nvSpPr>
          <p:spPr bwMode="auto">
            <a:xfrm>
              <a:off x="3020" y="1544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Oval 39"/>
            <p:cNvSpPr>
              <a:spLocks noChangeArrowheads="1"/>
            </p:cNvSpPr>
            <p:nvPr/>
          </p:nvSpPr>
          <p:spPr bwMode="auto">
            <a:xfrm>
              <a:off x="3117" y="1502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Oval 40"/>
            <p:cNvSpPr>
              <a:spLocks noChangeArrowheads="1"/>
            </p:cNvSpPr>
            <p:nvPr/>
          </p:nvSpPr>
          <p:spPr bwMode="auto">
            <a:xfrm>
              <a:off x="3215" y="1509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Oval 41"/>
            <p:cNvSpPr>
              <a:spLocks noChangeArrowheads="1"/>
            </p:cNvSpPr>
            <p:nvPr/>
          </p:nvSpPr>
          <p:spPr bwMode="auto">
            <a:xfrm>
              <a:off x="3309" y="1550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Oval 42"/>
            <p:cNvSpPr>
              <a:spLocks noChangeArrowheads="1"/>
            </p:cNvSpPr>
            <p:nvPr/>
          </p:nvSpPr>
          <p:spPr bwMode="auto">
            <a:xfrm>
              <a:off x="3407" y="1493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Oval 43"/>
            <p:cNvSpPr>
              <a:spLocks noChangeArrowheads="1"/>
            </p:cNvSpPr>
            <p:nvPr/>
          </p:nvSpPr>
          <p:spPr bwMode="auto">
            <a:xfrm>
              <a:off x="3505" y="1525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Oval 44"/>
            <p:cNvSpPr>
              <a:spLocks noChangeArrowheads="1"/>
            </p:cNvSpPr>
            <p:nvPr/>
          </p:nvSpPr>
          <p:spPr bwMode="auto">
            <a:xfrm>
              <a:off x="3603" y="1384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Oval 45"/>
            <p:cNvSpPr>
              <a:spLocks noChangeArrowheads="1"/>
            </p:cNvSpPr>
            <p:nvPr/>
          </p:nvSpPr>
          <p:spPr bwMode="auto">
            <a:xfrm>
              <a:off x="3700" y="1327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Oval 46"/>
            <p:cNvSpPr>
              <a:spLocks noChangeArrowheads="1"/>
            </p:cNvSpPr>
            <p:nvPr/>
          </p:nvSpPr>
          <p:spPr bwMode="auto">
            <a:xfrm>
              <a:off x="3798" y="1384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Oval 47"/>
            <p:cNvSpPr>
              <a:spLocks noChangeArrowheads="1"/>
            </p:cNvSpPr>
            <p:nvPr/>
          </p:nvSpPr>
          <p:spPr bwMode="auto">
            <a:xfrm>
              <a:off x="3892" y="1324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Oval 48"/>
            <p:cNvSpPr>
              <a:spLocks noChangeArrowheads="1"/>
            </p:cNvSpPr>
            <p:nvPr/>
          </p:nvSpPr>
          <p:spPr bwMode="auto">
            <a:xfrm>
              <a:off x="3990" y="1346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Oval 49"/>
            <p:cNvSpPr>
              <a:spLocks noChangeArrowheads="1"/>
            </p:cNvSpPr>
            <p:nvPr/>
          </p:nvSpPr>
          <p:spPr bwMode="auto">
            <a:xfrm>
              <a:off x="4088" y="1263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Oval 50"/>
            <p:cNvSpPr>
              <a:spLocks noChangeArrowheads="1"/>
            </p:cNvSpPr>
            <p:nvPr/>
          </p:nvSpPr>
          <p:spPr bwMode="auto">
            <a:xfrm>
              <a:off x="4186" y="1244"/>
              <a:ext cx="41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Oval 51"/>
            <p:cNvSpPr>
              <a:spLocks noChangeArrowheads="1"/>
            </p:cNvSpPr>
            <p:nvPr/>
          </p:nvSpPr>
          <p:spPr bwMode="auto">
            <a:xfrm>
              <a:off x="4283" y="1225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Oval 52"/>
            <p:cNvSpPr>
              <a:spLocks noChangeArrowheads="1"/>
            </p:cNvSpPr>
            <p:nvPr/>
          </p:nvSpPr>
          <p:spPr bwMode="auto">
            <a:xfrm>
              <a:off x="4381" y="1222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Oval 53"/>
            <p:cNvSpPr>
              <a:spLocks noChangeArrowheads="1"/>
            </p:cNvSpPr>
            <p:nvPr/>
          </p:nvSpPr>
          <p:spPr bwMode="auto">
            <a:xfrm>
              <a:off x="4475" y="1139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Oval 54"/>
            <p:cNvSpPr>
              <a:spLocks noChangeArrowheads="1"/>
            </p:cNvSpPr>
            <p:nvPr/>
          </p:nvSpPr>
          <p:spPr bwMode="auto">
            <a:xfrm>
              <a:off x="4573" y="1152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Oval 55"/>
            <p:cNvSpPr>
              <a:spLocks noChangeArrowheads="1"/>
            </p:cNvSpPr>
            <p:nvPr/>
          </p:nvSpPr>
          <p:spPr bwMode="auto">
            <a:xfrm>
              <a:off x="4671" y="1117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Oval 56"/>
            <p:cNvSpPr>
              <a:spLocks noChangeArrowheads="1"/>
            </p:cNvSpPr>
            <p:nvPr/>
          </p:nvSpPr>
          <p:spPr bwMode="auto">
            <a:xfrm>
              <a:off x="4769" y="1206"/>
              <a:ext cx="41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Oval 57"/>
            <p:cNvSpPr>
              <a:spLocks noChangeArrowheads="1"/>
            </p:cNvSpPr>
            <p:nvPr/>
          </p:nvSpPr>
          <p:spPr bwMode="auto">
            <a:xfrm>
              <a:off x="4866" y="1047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Oval 58"/>
            <p:cNvSpPr>
              <a:spLocks noChangeArrowheads="1"/>
            </p:cNvSpPr>
            <p:nvPr/>
          </p:nvSpPr>
          <p:spPr bwMode="auto">
            <a:xfrm>
              <a:off x="4964" y="1037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Oval 59"/>
            <p:cNvSpPr>
              <a:spLocks noChangeArrowheads="1"/>
            </p:cNvSpPr>
            <p:nvPr/>
          </p:nvSpPr>
          <p:spPr bwMode="auto">
            <a:xfrm>
              <a:off x="5058" y="989"/>
              <a:ext cx="42" cy="3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Oval 60"/>
            <p:cNvSpPr>
              <a:spLocks noChangeArrowheads="1"/>
            </p:cNvSpPr>
            <p:nvPr/>
          </p:nvSpPr>
          <p:spPr bwMode="auto">
            <a:xfrm>
              <a:off x="5156" y="986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Oval 61"/>
            <p:cNvSpPr>
              <a:spLocks noChangeArrowheads="1"/>
            </p:cNvSpPr>
            <p:nvPr/>
          </p:nvSpPr>
          <p:spPr bwMode="auto">
            <a:xfrm>
              <a:off x="5254" y="935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Oval 62"/>
            <p:cNvSpPr>
              <a:spLocks noChangeArrowheads="1"/>
            </p:cNvSpPr>
            <p:nvPr/>
          </p:nvSpPr>
          <p:spPr bwMode="auto">
            <a:xfrm>
              <a:off x="5352" y="926"/>
              <a:ext cx="41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Oval 63"/>
            <p:cNvSpPr>
              <a:spLocks noChangeArrowheads="1"/>
            </p:cNvSpPr>
            <p:nvPr/>
          </p:nvSpPr>
          <p:spPr bwMode="auto">
            <a:xfrm>
              <a:off x="5449" y="811"/>
              <a:ext cx="42" cy="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684" y="856"/>
              <a:ext cx="4811" cy="1567"/>
            </a:xfrm>
            <a:custGeom>
              <a:avLst/>
              <a:gdLst>
                <a:gd name="T0" fmla="*/ 14 w 1378"/>
                <a:gd name="T1" fmla="*/ 487 h 492"/>
                <a:gd name="T2" fmla="*/ 42 w 1378"/>
                <a:gd name="T3" fmla="*/ 477 h 492"/>
                <a:gd name="T4" fmla="*/ 70 w 1378"/>
                <a:gd name="T5" fmla="*/ 467 h 492"/>
                <a:gd name="T6" fmla="*/ 97 w 1378"/>
                <a:gd name="T7" fmla="*/ 457 h 492"/>
                <a:gd name="T8" fmla="*/ 125 w 1378"/>
                <a:gd name="T9" fmla="*/ 447 h 492"/>
                <a:gd name="T10" fmla="*/ 153 w 1378"/>
                <a:gd name="T11" fmla="*/ 438 h 492"/>
                <a:gd name="T12" fmla="*/ 181 w 1378"/>
                <a:gd name="T13" fmla="*/ 428 h 492"/>
                <a:gd name="T14" fmla="*/ 209 w 1378"/>
                <a:gd name="T15" fmla="*/ 418 h 492"/>
                <a:gd name="T16" fmla="*/ 237 w 1378"/>
                <a:gd name="T17" fmla="*/ 408 h 492"/>
                <a:gd name="T18" fmla="*/ 264 w 1378"/>
                <a:gd name="T19" fmla="*/ 398 h 492"/>
                <a:gd name="T20" fmla="*/ 292 w 1378"/>
                <a:gd name="T21" fmla="*/ 388 h 492"/>
                <a:gd name="T22" fmla="*/ 320 w 1378"/>
                <a:gd name="T23" fmla="*/ 378 h 492"/>
                <a:gd name="T24" fmla="*/ 348 w 1378"/>
                <a:gd name="T25" fmla="*/ 368 h 492"/>
                <a:gd name="T26" fmla="*/ 376 w 1378"/>
                <a:gd name="T27" fmla="*/ 358 h 492"/>
                <a:gd name="T28" fmla="*/ 404 w 1378"/>
                <a:gd name="T29" fmla="*/ 348 h 492"/>
                <a:gd name="T30" fmla="*/ 431 w 1378"/>
                <a:gd name="T31" fmla="*/ 338 h 492"/>
                <a:gd name="T32" fmla="*/ 459 w 1378"/>
                <a:gd name="T33" fmla="*/ 328 h 492"/>
                <a:gd name="T34" fmla="*/ 487 w 1378"/>
                <a:gd name="T35" fmla="*/ 318 h 492"/>
                <a:gd name="T36" fmla="*/ 515 w 1378"/>
                <a:gd name="T37" fmla="*/ 308 h 492"/>
                <a:gd name="T38" fmla="*/ 543 w 1378"/>
                <a:gd name="T39" fmla="*/ 298 h 492"/>
                <a:gd name="T40" fmla="*/ 571 w 1378"/>
                <a:gd name="T41" fmla="*/ 288 h 492"/>
                <a:gd name="T42" fmla="*/ 598 w 1378"/>
                <a:gd name="T43" fmla="*/ 279 h 492"/>
                <a:gd name="T44" fmla="*/ 626 w 1378"/>
                <a:gd name="T45" fmla="*/ 269 h 492"/>
                <a:gd name="T46" fmla="*/ 654 w 1378"/>
                <a:gd name="T47" fmla="*/ 259 h 492"/>
                <a:gd name="T48" fmla="*/ 682 w 1378"/>
                <a:gd name="T49" fmla="*/ 249 h 492"/>
                <a:gd name="T50" fmla="*/ 710 w 1378"/>
                <a:gd name="T51" fmla="*/ 239 h 492"/>
                <a:gd name="T52" fmla="*/ 738 w 1378"/>
                <a:gd name="T53" fmla="*/ 229 h 492"/>
                <a:gd name="T54" fmla="*/ 765 w 1378"/>
                <a:gd name="T55" fmla="*/ 219 h 492"/>
                <a:gd name="T56" fmla="*/ 793 w 1378"/>
                <a:gd name="T57" fmla="*/ 209 h 492"/>
                <a:gd name="T58" fmla="*/ 821 w 1378"/>
                <a:gd name="T59" fmla="*/ 199 h 492"/>
                <a:gd name="T60" fmla="*/ 849 w 1378"/>
                <a:gd name="T61" fmla="*/ 189 h 492"/>
                <a:gd name="T62" fmla="*/ 877 w 1378"/>
                <a:gd name="T63" fmla="*/ 179 h 492"/>
                <a:gd name="T64" fmla="*/ 905 w 1378"/>
                <a:gd name="T65" fmla="*/ 169 h 492"/>
                <a:gd name="T66" fmla="*/ 932 w 1378"/>
                <a:gd name="T67" fmla="*/ 159 h 492"/>
                <a:gd name="T68" fmla="*/ 960 w 1378"/>
                <a:gd name="T69" fmla="*/ 149 h 492"/>
                <a:gd name="T70" fmla="*/ 988 w 1378"/>
                <a:gd name="T71" fmla="*/ 139 h 492"/>
                <a:gd name="T72" fmla="*/ 1016 w 1378"/>
                <a:gd name="T73" fmla="*/ 129 h 492"/>
                <a:gd name="T74" fmla="*/ 1044 w 1378"/>
                <a:gd name="T75" fmla="*/ 120 h 492"/>
                <a:gd name="T76" fmla="*/ 1071 w 1378"/>
                <a:gd name="T77" fmla="*/ 110 h 492"/>
                <a:gd name="T78" fmla="*/ 1099 w 1378"/>
                <a:gd name="T79" fmla="*/ 100 h 492"/>
                <a:gd name="T80" fmla="*/ 1127 w 1378"/>
                <a:gd name="T81" fmla="*/ 90 h 492"/>
                <a:gd name="T82" fmla="*/ 1155 w 1378"/>
                <a:gd name="T83" fmla="*/ 80 h 492"/>
                <a:gd name="T84" fmla="*/ 1183 w 1378"/>
                <a:gd name="T85" fmla="*/ 70 h 492"/>
                <a:gd name="T86" fmla="*/ 1211 w 1378"/>
                <a:gd name="T87" fmla="*/ 60 h 492"/>
                <a:gd name="T88" fmla="*/ 1238 w 1378"/>
                <a:gd name="T89" fmla="*/ 50 h 492"/>
                <a:gd name="T90" fmla="*/ 1266 w 1378"/>
                <a:gd name="T91" fmla="*/ 40 h 492"/>
                <a:gd name="T92" fmla="*/ 1294 w 1378"/>
                <a:gd name="T93" fmla="*/ 30 h 492"/>
                <a:gd name="T94" fmla="*/ 1322 w 1378"/>
                <a:gd name="T95" fmla="*/ 20 h 492"/>
                <a:gd name="T96" fmla="*/ 1350 w 1378"/>
                <a:gd name="T97" fmla="*/ 10 h 492"/>
                <a:gd name="T98" fmla="*/ 1378 w 1378"/>
                <a:gd name="T9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8" h="492">
                  <a:moveTo>
                    <a:pt x="0" y="492"/>
                  </a:moveTo>
                  <a:lnTo>
                    <a:pt x="14" y="487"/>
                  </a:lnTo>
                  <a:lnTo>
                    <a:pt x="28" y="482"/>
                  </a:lnTo>
                  <a:lnTo>
                    <a:pt x="42" y="477"/>
                  </a:lnTo>
                  <a:lnTo>
                    <a:pt x="56" y="472"/>
                  </a:lnTo>
                  <a:lnTo>
                    <a:pt x="70" y="467"/>
                  </a:lnTo>
                  <a:lnTo>
                    <a:pt x="84" y="462"/>
                  </a:lnTo>
                  <a:lnTo>
                    <a:pt x="97" y="457"/>
                  </a:lnTo>
                  <a:lnTo>
                    <a:pt x="111" y="452"/>
                  </a:lnTo>
                  <a:lnTo>
                    <a:pt x="125" y="447"/>
                  </a:lnTo>
                  <a:lnTo>
                    <a:pt x="139" y="443"/>
                  </a:lnTo>
                  <a:lnTo>
                    <a:pt x="153" y="438"/>
                  </a:lnTo>
                  <a:lnTo>
                    <a:pt x="167" y="433"/>
                  </a:lnTo>
                  <a:lnTo>
                    <a:pt x="181" y="428"/>
                  </a:lnTo>
                  <a:lnTo>
                    <a:pt x="195" y="423"/>
                  </a:lnTo>
                  <a:lnTo>
                    <a:pt x="209" y="418"/>
                  </a:lnTo>
                  <a:lnTo>
                    <a:pt x="223" y="413"/>
                  </a:lnTo>
                  <a:lnTo>
                    <a:pt x="237" y="408"/>
                  </a:lnTo>
                  <a:lnTo>
                    <a:pt x="251" y="403"/>
                  </a:lnTo>
                  <a:lnTo>
                    <a:pt x="264" y="398"/>
                  </a:lnTo>
                  <a:lnTo>
                    <a:pt x="278" y="393"/>
                  </a:lnTo>
                  <a:lnTo>
                    <a:pt x="292" y="388"/>
                  </a:lnTo>
                  <a:lnTo>
                    <a:pt x="306" y="383"/>
                  </a:lnTo>
                  <a:lnTo>
                    <a:pt x="320" y="378"/>
                  </a:lnTo>
                  <a:lnTo>
                    <a:pt x="334" y="373"/>
                  </a:lnTo>
                  <a:lnTo>
                    <a:pt x="348" y="368"/>
                  </a:lnTo>
                  <a:lnTo>
                    <a:pt x="362" y="363"/>
                  </a:lnTo>
                  <a:lnTo>
                    <a:pt x="376" y="358"/>
                  </a:lnTo>
                  <a:lnTo>
                    <a:pt x="390" y="353"/>
                  </a:lnTo>
                  <a:lnTo>
                    <a:pt x="404" y="348"/>
                  </a:lnTo>
                  <a:lnTo>
                    <a:pt x="417" y="343"/>
                  </a:lnTo>
                  <a:lnTo>
                    <a:pt x="431" y="338"/>
                  </a:lnTo>
                  <a:lnTo>
                    <a:pt x="445" y="333"/>
                  </a:lnTo>
                  <a:lnTo>
                    <a:pt x="459" y="328"/>
                  </a:lnTo>
                  <a:lnTo>
                    <a:pt x="473" y="323"/>
                  </a:lnTo>
                  <a:lnTo>
                    <a:pt x="487" y="318"/>
                  </a:lnTo>
                  <a:lnTo>
                    <a:pt x="501" y="313"/>
                  </a:lnTo>
                  <a:lnTo>
                    <a:pt x="515" y="308"/>
                  </a:lnTo>
                  <a:lnTo>
                    <a:pt x="529" y="303"/>
                  </a:lnTo>
                  <a:lnTo>
                    <a:pt x="543" y="298"/>
                  </a:lnTo>
                  <a:lnTo>
                    <a:pt x="557" y="293"/>
                  </a:lnTo>
                  <a:lnTo>
                    <a:pt x="571" y="288"/>
                  </a:lnTo>
                  <a:lnTo>
                    <a:pt x="584" y="284"/>
                  </a:lnTo>
                  <a:lnTo>
                    <a:pt x="598" y="279"/>
                  </a:lnTo>
                  <a:lnTo>
                    <a:pt x="612" y="274"/>
                  </a:lnTo>
                  <a:lnTo>
                    <a:pt x="626" y="269"/>
                  </a:lnTo>
                  <a:lnTo>
                    <a:pt x="640" y="264"/>
                  </a:lnTo>
                  <a:lnTo>
                    <a:pt x="654" y="259"/>
                  </a:lnTo>
                  <a:lnTo>
                    <a:pt x="668" y="254"/>
                  </a:lnTo>
                  <a:lnTo>
                    <a:pt x="682" y="249"/>
                  </a:lnTo>
                  <a:lnTo>
                    <a:pt x="696" y="244"/>
                  </a:lnTo>
                  <a:lnTo>
                    <a:pt x="710" y="239"/>
                  </a:lnTo>
                  <a:lnTo>
                    <a:pt x="724" y="234"/>
                  </a:lnTo>
                  <a:lnTo>
                    <a:pt x="738" y="229"/>
                  </a:lnTo>
                  <a:lnTo>
                    <a:pt x="751" y="224"/>
                  </a:lnTo>
                  <a:lnTo>
                    <a:pt x="765" y="219"/>
                  </a:lnTo>
                  <a:lnTo>
                    <a:pt x="779" y="214"/>
                  </a:lnTo>
                  <a:lnTo>
                    <a:pt x="793" y="209"/>
                  </a:lnTo>
                  <a:lnTo>
                    <a:pt x="807" y="204"/>
                  </a:lnTo>
                  <a:lnTo>
                    <a:pt x="821" y="199"/>
                  </a:lnTo>
                  <a:lnTo>
                    <a:pt x="835" y="194"/>
                  </a:lnTo>
                  <a:lnTo>
                    <a:pt x="849" y="189"/>
                  </a:lnTo>
                  <a:lnTo>
                    <a:pt x="863" y="184"/>
                  </a:lnTo>
                  <a:lnTo>
                    <a:pt x="877" y="179"/>
                  </a:lnTo>
                  <a:lnTo>
                    <a:pt x="891" y="174"/>
                  </a:lnTo>
                  <a:lnTo>
                    <a:pt x="905" y="169"/>
                  </a:lnTo>
                  <a:lnTo>
                    <a:pt x="918" y="164"/>
                  </a:lnTo>
                  <a:lnTo>
                    <a:pt x="932" y="159"/>
                  </a:lnTo>
                  <a:lnTo>
                    <a:pt x="946" y="154"/>
                  </a:lnTo>
                  <a:lnTo>
                    <a:pt x="960" y="149"/>
                  </a:lnTo>
                  <a:lnTo>
                    <a:pt x="974" y="144"/>
                  </a:lnTo>
                  <a:lnTo>
                    <a:pt x="988" y="139"/>
                  </a:lnTo>
                  <a:lnTo>
                    <a:pt x="1002" y="134"/>
                  </a:lnTo>
                  <a:lnTo>
                    <a:pt x="1016" y="129"/>
                  </a:lnTo>
                  <a:lnTo>
                    <a:pt x="1030" y="125"/>
                  </a:lnTo>
                  <a:lnTo>
                    <a:pt x="1044" y="120"/>
                  </a:lnTo>
                  <a:lnTo>
                    <a:pt x="1058" y="115"/>
                  </a:lnTo>
                  <a:lnTo>
                    <a:pt x="1071" y="110"/>
                  </a:lnTo>
                  <a:lnTo>
                    <a:pt x="1085" y="105"/>
                  </a:lnTo>
                  <a:lnTo>
                    <a:pt x="1099" y="100"/>
                  </a:lnTo>
                  <a:lnTo>
                    <a:pt x="1113" y="95"/>
                  </a:lnTo>
                  <a:lnTo>
                    <a:pt x="1127" y="90"/>
                  </a:lnTo>
                  <a:lnTo>
                    <a:pt x="1141" y="85"/>
                  </a:lnTo>
                  <a:lnTo>
                    <a:pt x="1155" y="80"/>
                  </a:lnTo>
                  <a:lnTo>
                    <a:pt x="1169" y="75"/>
                  </a:lnTo>
                  <a:lnTo>
                    <a:pt x="1183" y="70"/>
                  </a:lnTo>
                  <a:lnTo>
                    <a:pt x="1197" y="65"/>
                  </a:lnTo>
                  <a:lnTo>
                    <a:pt x="1211" y="60"/>
                  </a:lnTo>
                  <a:lnTo>
                    <a:pt x="1225" y="55"/>
                  </a:lnTo>
                  <a:lnTo>
                    <a:pt x="1238" y="50"/>
                  </a:lnTo>
                  <a:lnTo>
                    <a:pt x="1252" y="45"/>
                  </a:lnTo>
                  <a:lnTo>
                    <a:pt x="1266" y="40"/>
                  </a:lnTo>
                  <a:lnTo>
                    <a:pt x="1280" y="35"/>
                  </a:lnTo>
                  <a:lnTo>
                    <a:pt x="1294" y="30"/>
                  </a:lnTo>
                  <a:lnTo>
                    <a:pt x="1308" y="25"/>
                  </a:lnTo>
                  <a:lnTo>
                    <a:pt x="1322" y="20"/>
                  </a:lnTo>
                  <a:lnTo>
                    <a:pt x="1336" y="15"/>
                  </a:lnTo>
                  <a:lnTo>
                    <a:pt x="1350" y="10"/>
                  </a:lnTo>
                  <a:lnTo>
                    <a:pt x="1364" y="5"/>
                  </a:lnTo>
                  <a:lnTo>
                    <a:pt x="1378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681" y="3277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778" y="3168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876" y="3015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974" y="3102"/>
              <a:ext cx="52" cy="44"/>
            </a:xfrm>
            <a:custGeom>
              <a:avLst/>
              <a:gdLst>
                <a:gd name="T0" fmla="*/ 24 w 52"/>
                <a:gd name="T1" fmla="*/ 0 h 44"/>
                <a:gd name="T2" fmla="*/ 0 w 52"/>
                <a:gd name="T3" fmla="*/ 44 h 44"/>
                <a:gd name="T4" fmla="*/ 52 w 52"/>
                <a:gd name="T5" fmla="*/ 44 h 44"/>
                <a:gd name="T6" fmla="*/ 24 w 5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24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1068" y="2974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1166" y="2977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reeform 71"/>
            <p:cNvSpPr>
              <a:spLocks/>
            </p:cNvSpPr>
            <p:nvPr/>
          </p:nvSpPr>
          <p:spPr bwMode="auto">
            <a:xfrm>
              <a:off x="1264" y="2872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reeform 72"/>
            <p:cNvSpPr>
              <a:spLocks/>
            </p:cNvSpPr>
            <p:nvPr/>
          </p:nvSpPr>
          <p:spPr bwMode="auto">
            <a:xfrm>
              <a:off x="1361" y="2802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reeform 73"/>
            <p:cNvSpPr>
              <a:spLocks/>
            </p:cNvSpPr>
            <p:nvPr/>
          </p:nvSpPr>
          <p:spPr bwMode="auto">
            <a:xfrm>
              <a:off x="1459" y="2815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reeform 74"/>
            <p:cNvSpPr>
              <a:spLocks/>
            </p:cNvSpPr>
            <p:nvPr/>
          </p:nvSpPr>
          <p:spPr bwMode="auto">
            <a:xfrm>
              <a:off x="1557" y="2840"/>
              <a:ext cx="52" cy="45"/>
            </a:xfrm>
            <a:custGeom>
              <a:avLst/>
              <a:gdLst>
                <a:gd name="T0" fmla="*/ 24 w 52"/>
                <a:gd name="T1" fmla="*/ 0 h 45"/>
                <a:gd name="T2" fmla="*/ 0 w 52"/>
                <a:gd name="T3" fmla="*/ 45 h 45"/>
                <a:gd name="T4" fmla="*/ 52 w 52"/>
                <a:gd name="T5" fmla="*/ 45 h 45"/>
                <a:gd name="T6" fmla="*/ 24 w 5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5">
                  <a:moveTo>
                    <a:pt x="24" y="0"/>
                  </a:moveTo>
                  <a:lnTo>
                    <a:pt x="0" y="45"/>
                  </a:lnTo>
                  <a:lnTo>
                    <a:pt x="52" y="4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reeform 75"/>
            <p:cNvSpPr>
              <a:spLocks/>
            </p:cNvSpPr>
            <p:nvPr/>
          </p:nvSpPr>
          <p:spPr bwMode="auto">
            <a:xfrm>
              <a:off x="1651" y="2754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reeform 76"/>
            <p:cNvSpPr>
              <a:spLocks/>
            </p:cNvSpPr>
            <p:nvPr/>
          </p:nvSpPr>
          <p:spPr bwMode="auto">
            <a:xfrm>
              <a:off x="1749" y="2706"/>
              <a:ext cx="56" cy="42"/>
            </a:xfrm>
            <a:custGeom>
              <a:avLst/>
              <a:gdLst>
                <a:gd name="T0" fmla="*/ 28 w 56"/>
                <a:gd name="T1" fmla="*/ 0 h 42"/>
                <a:gd name="T2" fmla="*/ 0 w 56"/>
                <a:gd name="T3" fmla="*/ 42 h 42"/>
                <a:gd name="T4" fmla="*/ 56 w 56"/>
                <a:gd name="T5" fmla="*/ 42 h 42"/>
                <a:gd name="T6" fmla="*/ 28 w 5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2">
                  <a:moveTo>
                    <a:pt x="28" y="0"/>
                  </a:moveTo>
                  <a:lnTo>
                    <a:pt x="0" y="42"/>
                  </a:lnTo>
                  <a:lnTo>
                    <a:pt x="56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reeform 77"/>
            <p:cNvSpPr>
              <a:spLocks/>
            </p:cNvSpPr>
            <p:nvPr/>
          </p:nvSpPr>
          <p:spPr bwMode="auto">
            <a:xfrm>
              <a:off x="1847" y="2700"/>
              <a:ext cx="56" cy="42"/>
            </a:xfrm>
            <a:custGeom>
              <a:avLst/>
              <a:gdLst>
                <a:gd name="T0" fmla="*/ 28 w 56"/>
                <a:gd name="T1" fmla="*/ 0 h 42"/>
                <a:gd name="T2" fmla="*/ 0 w 56"/>
                <a:gd name="T3" fmla="*/ 42 h 42"/>
                <a:gd name="T4" fmla="*/ 56 w 56"/>
                <a:gd name="T5" fmla="*/ 42 h 42"/>
                <a:gd name="T6" fmla="*/ 28 w 5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2">
                  <a:moveTo>
                    <a:pt x="28" y="0"/>
                  </a:moveTo>
                  <a:lnTo>
                    <a:pt x="0" y="42"/>
                  </a:lnTo>
                  <a:lnTo>
                    <a:pt x="56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reeform 78"/>
            <p:cNvSpPr>
              <a:spLocks/>
            </p:cNvSpPr>
            <p:nvPr/>
          </p:nvSpPr>
          <p:spPr bwMode="auto">
            <a:xfrm>
              <a:off x="1944" y="2605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reeform 79"/>
            <p:cNvSpPr>
              <a:spLocks/>
            </p:cNvSpPr>
            <p:nvPr/>
          </p:nvSpPr>
          <p:spPr bwMode="auto">
            <a:xfrm>
              <a:off x="2042" y="2589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reeform 80"/>
            <p:cNvSpPr>
              <a:spLocks/>
            </p:cNvSpPr>
            <p:nvPr/>
          </p:nvSpPr>
          <p:spPr bwMode="auto">
            <a:xfrm>
              <a:off x="2140" y="2426"/>
              <a:ext cx="52" cy="45"/>
            </a:xfrm>
            <a:custGeom>
              <a:avLst/>
              <a:gdLst>
                <a:gd name="T0" fmla="*/ 24 w 52"/>
                <a:gd name="T1" fmla="*/ 0 h 45"/>
                <a:gd name="T2" fmla="*/ 0 w 52"/>
                <a:gd name="T3" fmla="*/ 45 h 45"/>
                <a:gd name="T4" fmla="*/ 52 w 52"/>
                <a:gd name="T5" fmla="*/ 45 h 45"/>
                <a:gd name="T6" fmla="*/ 24 w 5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5">
                  <a:moveTo>
                    <a:pt x="24" y="0"/>
                  </a:moveTo>
                  <a:lnTo>
                    <a:pt x="0" y="45"/>
                  </a:lnTo>
                  <a:lnTo>
                    <a:pt x="52" y="4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reeform 81"/>
            <p:cNvSpPr>
              <a:spLocks/>
            </p:cNvSpPr>
            <p:nvPr/>
          </p:nvSpPr>
          <p:spPr bwMode="auto">
            <a:xfrm>
              <a:off x="2234" y="2334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reeform 82"/>
            <p:cNvSpPr>
              <a:spLocks/>
            </p:cNvSpPr>
            <p:nvPr/>
          </p:nvSpPr>
          <p:spPr bwMode="auto">
            <a:xfrm>
              <a:off x="2332" y="2401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reeform 83"/>
            <p:cNvSpPr>
              <a:spLocks/>
            </p:cNvSpPr>
            <p:nvPr/>
          </p:nvSpPr>
          <p:spPr bwMode="auto">
            <a:xfrm>
              <a:off x="2430" y="2337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reeform 84"/>
            <p:cNvSpPr>
              <a:spLocks/>
            </p:cNvSpPr>
            <p:nvPr/>
          </p:nvSpPr>
          <p:spPr bwMode="auto">
            <a:xfrm>
              <a:off x="2527" y="2225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reeform 85"/>
            <p:cNvSpPr>
              <a:spLocks/>
            </p:cNvSpPr>
            <p:nvPr/>
          </p:nvSpPr>
          <p:spPr bwMode="auto">
            <a:xfrm>
              <a:off x="2625" y="2181"/>
              <a:ext cx="56" cy="41"/>
            </a:xfrm>
            <a:custGeom>
              <a:avLst/>
              <a:gdLst>
                <a:gd name="T0" fmla="*/ 28 w 56"/>
                <a:gd name="T1" fmla="*/ 0 h 41"/>
                <a:gd name="T2" fmla="*/ 0 w 56"/>
                <a:gd name="T3" fmla="*/ 41 h 41"/>
                <a:gd name="T4" fmla="*/ 56 w 56"/>
                <a:gd name="T5" fmla="*/ 41 h 41"/>
                <a:gd name="T6" fmla="*/ 28 w 5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1">
                  <a:moveTo>
                    <a:pt x="28" y="0"/>
                  </a:moveTo>
                  <a:lnTo>
                    <a:pt x="0" y="41"/>
                  </a:lnTo>
                  <a:lnTo>
                    <a:pt x="56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reeform 86"/>
            <p:cNvSpPr>
              <a:spLocks/>
            </p:cNvSpPr>
            <p:nvPr/>
          </p:nvSpPr>
          <p:spPr bwMode="auto">
            <a:xfrm>
              <a:off x="2719" y="2072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reeform 87"/>
            <p:cNvSpPr>
              <a:spLocks/>
            </p:cNvSpPr>
            <p:nvPr/>
          </p:nvSpPr>
          <p:spPr bwMode="auto">
            <a:xfrm>
              <a:off x="2817" y="2159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reeform 88"/>
            <p:cNvSpPr>
              <a:spLocks/>
            </p:cNvSpPr>
            <p:nvPr/>
          </p:nvSpPr>
          <p:spPr bwMode="auto">
            <a:xfrm>
              <a:off x="2915" y="2069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reeform 89"/>
            <p:cNvSpPr>
              <a:spLocks/>
            </p:cNvSpPr>
            <p:nvPr/>
          </p:nvSpPr>
          <p:spPr bwMode="auto">
            <a:xfrm>
              <a:off x="3013" y="1996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reeform 90"/>
            <p:cNvSpPr>
              <a:spLocks/>
            </p:cNvSpPr>
            <p:nvPr/>
          </p:nvSpPr>
          <p:spPr bwMode="auto">
            <a:xfrm>
              <a:off x="3110" y="1923"/>
              <a:ext cx="56" cy="41"/>
            </a:xfrm>
            <a:custGeom>
              <a:avLst/>
              <a:gdLst>
                <a:gd name="T0" fmla="*/ 28 w 56"/>
                <a:gd name="T1" fmla="*/ 0 h 41"/>
                <a:gd name="T2" fmla="*/ 0 w 56"/>
                <a:gd name="T3" fmla="*/ 41 h 41"/>
                <a:gd name="T4" fmla="*/ 56 w 56"/>
                <a:gd name="T5" fmla="*/ 41 h 41"/>
                <a:gd name="T6" fmla="*/ 28 w 5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1">
                  <a:moveTo>
                    <a:pt x="28" y="0"/>
                  </a:moveTo>
                  <a:lnTo>
                    <a:pt x="0" y="41"/>
                  </a:lnTo>
                  <a:lnTo>
                    <a:pt x="56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reeform 91"/>
            <p:cNvSpPr>
              <a:spLocks/>
            </p:cNvSpPr>
            <p:nvPr/>
          </p:nvSpPr>
          <p:spPr bwMode="auto">
            <a:xfrm>
              <a:off x="3208" y="1964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reeform 92"/>
            <p:cNvSpPr>
              <a:spLocks/>
            </p:cNvSpPr>
            <p:nvPr/>
          </p:nvSpPr>
          <p:spPr bwMode="auto">
            <a:xfrm>
              <a:off x="3302" y="2006"/>
              <a:ext cx="56" cy="41"/>
            </a:xfrm>
            <a:custGeom>
              <a:avLst/>
              <a:gdLst>
                <a:gd name="T0" fmla="*/ 28 w 56"/>
                <a:gd name="T1" fmla="*/ 0 h 41"/>
                <a:gd name="T2" fmla="*/ 0 w 56"/>
                <a:gd name="T3" fmla="*/ 41 h 41"/>
                <a:gd name="T4" fmla="*/ 56 w 56"/>
                <a:gd name="T5" fmla="*/ 41 h 41"/>
                <a:gd name="T6" fmla="*/ 28 w 5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1">
                  <a:moveTo>
                    <a:pt x="28" y="0"/>
                  </a:moveTo>
                  <a:lnTo>
                    <a:pt x="0" y="41"/>
                  </a:lnTo>
                  <a:lnTo>
                    <a:pt x="56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reeform 93"/>
            <p:cNvSpPr>
              <a:spLocks/>
            </p:cNvSpPr>
            <p:nvPr/>
          </p:nvSpPr>
          <p:spPr bwMode="auto">
            <a:xfrm>
              <a:off x="3400" y="1869"/>
              <a:ext cx="56" cy="41"/>
            </a:xfrm>
            <a:custGeom>
              <a:avLst/>
              <a:gdLst>
                <a:gd name="T0" fmla="*/ 28 w 56"/>
                <a:gd name="T1" fmla="*/ 0 h 41"/>
                <a:gd name="T2" fmla="*/ 0 w 56"/>
                <a:gd name="T3" fmla="*/ 41 h 41"/>
                <a:gd name="T4" fmla="*/ 56 w 56"/>
                <a:gd name="T5" fmla="*/ 41 h 41"/>
                <a:gd name="T6" fmla="*/ 28 w 5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1">
                  <a:moveTo>
                    <a:pt x="28" y="0"/>
                  </a:moveTo>
                  <a:lnTo>
                    <a:pt x="0" y="41"/>
                  </a:lnTo>
                  <a:lnTo>
                    <a:pt x="56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reeform 94"/>
            <p:cNvSpPr>
              <a:spLocks/>
            </p:cNvSpPr>
            <p:nvPr/>
          </p:nvSpPr>
          <p:spPr bwMode="auto">
            <a:xfrm>
              <a:off x="3498" y="1802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reeform 95"/>
            <p:cNvSpPr>
              <a:spLocks/>
            </p:cNvSpPr>
            <p:nvPr/>
          </p:nvSpPr>
          <p:spPr bwMode="auto">
            <a:xfrm>
              <a:off x="3596" y="1792"/>
              <a:ext cx="55" cy="42"/>
            </a:xfrm>
            <a:custGeom>
              <a:avLst/>
              <a:gdLst>
                <a:gd name="T0" fmla="*/ 28 w 55"/>
                <a:gd name="T1" fmla="*/ 0 h 42"/>
                <a:gd name="T2" fmla="*/ 0 w 55"/>
                <a:gd name="T3" fmla="*/ 42 h 42"/>
                <a:gd name="T4" fmla="*/ 55 w 55"/>
                <a:gd name="T5" fmla="*/ 42 h 42"/>
                <a:gd name="T6" fmla="*/ 28 w 5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2">
                  <a:moveTo>
                    <a:pt x="28" y="0"/>
                  </a:moveTo>
                  <a:lnTo>
                    <a:pt x="0" y="42"/>
                  </a:lnTo>
                  <a:lnTo>
                    <a:pt x="55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reeform 96"/>
            <p:cNvSpPr>
              <a:spLocks/>
            </p:cNvSpPr>
            <p:nvPr/>
          </p:nvSpPr>
          <p:spPr bwMode="auto">
            <a:xfrm>
              <a:off x="3693" y="1773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reeform 97"/>
            <p:cNvSpPr>
              <a:spLocks/>
            </p:cNvSpPr>
            <p:nvPr/>
          </p:nvSpPr>
          <p:spPr bwMode="auto">
            <a:xfrm>
              <a:off x="3791" y="1805"/>
              <a:ext cx="52" cy="44"/>
            </a:xfrm>
            <a:custGeom>
              <a:avLst/>
              <a:gdLst>
                <a:gd name="T0" fmla="*/ 28 w 52"/>
                <a:gd name="T1" fmla="*/ 0 h 44"/>
                <a:gd name="T2" fmla="*/ 0 w 52"/>
                <a:gd name="T3" fmla="*/ 44 h 44"/>
                <a:gd name="T4" fmla="*/ 52 w 52"/>
                <a:gd name="T5" fmla="*/ 44 h 44"/>
                <a:gd name="T6" fmla="*/ 28 w 5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28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reeform 98"/>
            <p:cNvSpPr>
              <a:spLocks/>
            </p:cNvSpPr>
            <p:nvPr/>
          </p:nvSpPr>
          <p:spPr bwMode="auto">
            <a:xfrm>
              <a:off x="3885" y="1588"/>
              <a:ext cx="56" cy="42"/>
            </a:xfrm>
            <a:custGeom>
              <a:avLst/>
              <a:gdLst>
                <a:gd name="T0" fmla="*/ 28 w 56"/>
                <a:gd name="T1" fmla="*/ 0 h 42"/>
                <a:gd name="T2" fmla="*/ 0 w 56"/>
                <a:gd name="T3" fmla="*/ 42 h 42"/>
                <a:gd name="T4" fmla="*/ 56 w 56"/>
                <a:gd name="T5" fmla="*/ 42 h 42"/>
                <a:gd name="T6" fmla="*/ 28 w 5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2">
                  <a:moveTo>
                    <a:pt x="28" y="0"/>
                  </a:moveTo>
                  <a:lnTo>
                    <a:pt x="0" y="42"/>
                  </a:lnTo>
                  <a:lnTo>
                    <a:pt x="56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reeform 99"/>
            <p:cNvSpPr>
              <a:spLocks/>
            </p:cNvSpPr>
            <p:nvPr/>
          </p:nvSpPr>
          <p:spPr bwMode="auto">
            <a:xfrm>
              <a:off x="3983" y="1537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reeform 100"/>
            <p:cNvSpPr>
              <a:spLocks/>
            </p:cNvSpPr>
            <p:nvPr/>
          </p:nvSpPr>
          <p:spPr bwMode="auto">
            <a:xfrm>
              <a:off x="4081" y="1496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reeform 101"/>
            <p:cNvSpPr>
              <a:spLocks/>
            </p:cNvSpPr>
            <p:nvPr/>
          </p:nvSpPr>
          <p:spPr bwMode="auto">
            <a:xfrm>
              <a:off x="4179" y="1550"/>
              <a:ext cx="55" cy="45"/>
            </a:xfrm>
            <a:custGeom>
              <a:avLst/>
              <a:gdLst>
                <a:gd name="T0" fmla="*/ 28 w 55"/>
                <a:gd name="T1" fmla="*/ 0 h 45"/>
                <a:gd name="T2" fmla="*/ 0 w 55"/>
                <a:gd name="T3" fmla="*/ 45 h 45"/>
                <a:gd name="T4" fmla="*/ 55 w 55"/>
                <a:gd name="T5" fmla="*/ 45 h 45"/>
                <a:gd name="T6" fmla="*/ 28 w 55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5">
                  <a:moveTo>
                    <a:pt x="28" y="0"/>
                  </a:moveTo>
                  <a:lnTo>
                    <a:pt x="0" y="45"/>
                  </a:lnTo>
                  <a:lnTo>
                    <a:pt x="55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reeform 102"/>
            <p:cNvSpPr>
              <a:spLocks/>
            </p:cNvSpPr>
            <p:nvPr/>
          </p:nvSpPr>
          <p:spPr bwMode="auto">
            <a:xfrm>
              <a:off x="4276" y="1394"/>
              <a:ext cx="56" cy="41"/>
            </a:xfrm>
            <a:custGeom>
              <a:avLst/>
              <a:gdLst>
                <a:gd name="T0" fmla="*/ 28 w 56"/>
                <a:gd name="T1" fmla="*/ 0 h 41"/>
                <a:gd name="T2" fmla="*/ 0 w 56"/>
                <a:gd name="T3" fmla="*/ 41 h 41"/>
                <a:gd name="T4" fmla="*/ 56 w 56"/>
                <a:gd name="T5" fmla="*/ 41 h 41"/>
                <a:gd name="T6" fmla="*/ 28 w 5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1">
                  <a:moveTo>
                    <a:pt x="28" y="0"/>
                  </a:moveTo>
                  <a:lnTo>
                    <a:pt x="0" y="41"/>
                  </a:lnTo>
                  <a:lnTo>
                    <a:pt x="56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reeform 103"/>
            <p:cNvSpPr>
              <a:spLocks/>
            </p:cNvSpPr>
            <p:nvPr/>
          </p:nvSpPr>
          <p:spPr bwMode="auto">
            <a:xfrm>
              <a:off x="4374" y="1505"/>
              <a:ext cx="52" cy="45"/>
            </a:xfrm>
            <a:custGeom>
              <a:avLst/>
              <a:gdLst>
                <a:gd name="T0" fmla="*/ 28 w 52"/>
                <a:gd name="T1" fmla="*/ 0 h 45"/>
                <a:gd name="T2" fmla="*/ 0 w 52"/>
                <a:gd name="T3" fmla="*/ 45 h 45"/>
                <a:gd name="T4" fmla="*/ 52 w 52"/>
                <a:gd name="T5" fmla="*/ 45 h 45"/>
                <a:gd name="T6" fmla="*/ 28 w 5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5">
                  <a:moveTo>
                    <a:pt x="28" y="0"/>
                  </a:moveTo>
                  <a:lnTo>
                    <a:pt x="0" y="45"/>
                  </a:lnTo>
                  <a:lnTo>
                    <a:pt x="52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reeform 104"/>
            <p:cNvSpPr>
              <a:spLocks/>
            </p:cNvSpPr>
            <p:nvPr/>
          </p:nvSpPr>
          <p:spPr bwMode="auto">
            <a:xfrm>
              <a:off x="4468" y="1423"/>
              <a:ext cx="56" cy="41"/>
            </a:xfrm>
            <a:custGeom>
              <a:avLst/>
              <a:gdLst>
                <a:gd name="T0" fmla="*/ 28 w 56"/>
                <a:gd name="T1" fmla="*/ 0 h 41"/>
                <a:gd name="T2" fmla="*/ 0 w 56"/>
                <a:gd name="T3" fmla="*/ 41 h 41"/>
                <a:gd name="T4" fmla="*/ 56 w 56"/>
                <a:gd name="T5" fmla="*/ 41 h 41"/>
                <a:gd name="T6" fmla="*/ 28 w 5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1">
                  <a:moveTo>
                    <a:pt x="28" y="0"/>
                  </a:moveTo>
                  <a:lnTo>
                    <a:pt x="0" y="41"/>
                  </a:lnTo>
                  <a:lnTo>
                    <a:pt x="56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reeform 105"/>
            <p:cNvSpPr>
              <a:spLocks/>
            </p:cNvSpPr>
            <p:nvPr/>
          </p:nvSpPr>
          <p:spPr bwMode="auto">
            <a:xfrm>
              <a:off x="4566" y="1289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reeform 106"/>
            <p:cNvSpPr>
              <a:spLocks/>
            </p:cNvSpPr>
            <p:nvPr/>
          </p:nvSpPr>
          <p:spPr bwMode="auto">
            <a:xfrm>
              <a:off x="4664" y="1209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reeform 107"/>
            <p:cNvSpPr>
              <a:spLocks/>
            </p:cNvSpPr>
            <p:nvPr/>
          </p:nvSpPr>
          <p:spPr bwMode="auto">
            <a:xfrm>
              <a:off x="4762" y="1209"/>
              <a:ext cx="55" cy="45"/>
            </a:xfrm>
            <a:custGeom>
              <a:avLst/>
              <a:gdLst>
                <a:gd name="T0" fmla="*/ 28 w 55"/>
                <a:gd name="T1" fmla="*/ 0 h 45"/>
                <a:gd name="T2" fmla="*/ 0 w 55"/>
                <a:gd name="T3" fmla="*/ 45 h 45"/>
                <a:gd name="T4" fmla="*/ 55 w 55"/>
                <a:gd name="T5" fmla="*/ 45 h 45"/>
                <a:gd name="T6" fmla="*/ 28 w 55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5">
                  <a:moveTo>
                    <a:pt x="28" y="0"/>
                  </a:moveTo>
                  <a:lnTo>
                    <a:pt x="0" y="45"/>
                  </a:lnTo>
                  <a:lnTo>
                    <a:pt x="55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reeform 108"/>
            <p:cNvSpPr>
              <a:spLocks/>
            </p:cNvSpPr>
            <p:nvPr/>
          </p:nvSpPr>
          <p:spPr bwMode="auto">
            <a:xfrm>
              <a:off x="4859" y="1231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reeform 109"/>
            <p:cNvSpPr>
              <a:spLocks/>
            </p:cNvSpPr>
            <p:nvPr/>
          </p:nvSpPr>
          <p:spPr bwMode="auto">
            <a:xfrm>
              <a:off x="4957" y="1079"/>
              <a:ext cx="52" cy="44"/>
            </a:xfrm>
            <a:custGeom>
              <a:avLst/>
              <a:gdLst>
                <a:gd name="T0" fmla="*/ 28 w 52"/>
                <a:gd name="T1" fmla="*/ 0 h 44"/>
                <a:gd name="T2" fmla="*/ 0 w 52"/>
                <a:gd name="T3" fmla="*/ 44 h 44"/>
                <a:gd name="T4" fmla="*/ 52 w 52"/>
                <a:gd name="T5" fmla="*/ 44 h 44"/>
                <a:gd name="T6" fmla="*/ 28 w 5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28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reeform 110"/>
            <p:cNvSpPr>
              <a:spLocks/>
            </p:cNvSpPr>
            <p:nvPr/>
          </p:nvSpPr>
          <p:spPr bwMode="auto">
            <a:xfrm>
              <a:off x="5051" y="1037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reeform 111"/>
            <p:cNvSpPr>
              <a:spLocks/>
            </p:cNvSpPr>
            <p:nvPr/>
          </p:nvSpPr>
          <p:spPr bwMode="auto">
            <a:xfrm>
              <a:off x="5149" y="862"/>
              <a:ext cx="56" cy="44"/>
            </a:xfrm>
            <a:custGeom>
              <a:avLst/>
              <a:gdLst>
                <a:gd name="T0" fmla="*/ 28 w 56"/>
                <a:gd name="T1" fmla="*/ 0 h 44"/>
                <a:gd name="T2" fmla="*/ 0 w 56"/>
                <a:gd name="T3" fmla="*/ 44 h 44"/>
                <a:gd name="T4" fmla="*/ 56 w 56"/>
                <a:gd name="T5" fmla="*/ 44 h 44"/>
                <a:gd name="T6" fmla="*/ 2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28" y="0"/>
                  </a:moveTo>
                  <a:lnTo>
                    <a:pt x="0" y="44"/>
                  </a:lnTo>
                  <a:lnTo>
                    <a:pt x="56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reeform 112"/>
            <p:cNvSpPr>
              <a:spLocks/>
            </p:cNvSpPr>
            <p:nvPr/>
          </p:nvSpPr>
          <p:spPr bwMode="auto">
            <a:xfrm>
              <a:off x="5247" y="1024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reeform 113"/>
            <p:cNvSpPr>
              <a:spLocks/>
            </p:cNvSpPr>
            <p:nvPr/>
          </p:nvSpPr>
          <p:spPr bwMode="auto">
            <a:xfrm>
              <a:off x="5345" y="929"/>
              <a:ext cx="55" cy="44"/>
            </a:xfrm>
            <a:custGeom>
              <a:avLst/>
              <a:gdLst>
                <a:gd name="T0" fmla="*/ 28 w 55"/>
                <a:gd name="T1" fmla="*/ 0 h 44"/>
                <a:gd name="T2" fmla="*/ 0 w 55"/>
                <a:gd name="T3" fmla="*/ 44 h 44"/>
                <a:gd name="T4" fmla="*/ 55 w 55"/>
                <a:gd name="T5" fmla="*/ 44 h 44"/>
                <a:gd name="T6" fmla="*/ 28 w 55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4">
                  <a:moveTo>
                    <a:pt x="28" y="0"/>
                  </a:moveTo>
                  <a:lnTo>
                    <a:pt x="0" y="44"/>
                  </a:lnTo>
                  <a:lnTo>
                    <a:pt x="55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reeform 114"/>
            <p:cNvSpPr>
              <a:spLocks/>
            </p:cNvSpPr>
            <p:nvPr/>
          </p:nvSpPr>
          <p:spPr bwMode="auto">
            <a:xfrm>
              <a:off x="5442" y="814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reeform 115"/>
            <p:cNvSpPr>
              <a:spLocks/>
            </p:cNvSpPr>
            <p:nvPr/>
          </p:nvSpPr>
          <p:spPr bwMode="auto">
            <a:xfrm>
              <a:off x="684" y="881"/>
              <a:ext cx="4811" cy="2358"/>
            </a:xfrm>
            <a:custGeom>
              <a:avLst/>
              <a:gdLst>
                <a:gd name="T0" fmla="*/ 14 w 1378"/>
                <a:gd name="T1" fmla="*/ 732 h 740"/>
                <a:gd name="T2" fmla="*/ 42 w 1378"/>
                <a:gd name="T3" fmla="*/ 718 h 740"/>
                <a:gd name="T4" fmla="*/ 70 w 1378"/>
                <a:gd name="T5" fmla="*/ 703 h 740"/>
                <a:gd name="T6" fmla="*/ 97 w 1378"/>
                <a:gd name="T7" fmla="*/ 688 h 740"/>
                <a:gd name="T8" fmla="*/ 125 w 1378"/>
                <a:gd name="T9" fmla="*/ 673 h 740"/>
                <a:gd name="T10" fmla="*/ 153 w 1378"/>
                <a:gd name="T11" fmla="*/ 658 h 740"/>
                <a:gd name="T12" fmla="*/ 181 w 1378"/>
                <a:gd name="T13" fmla="*/ 643 h 740"/>
                <a:gd name="T14" fmla="*/ 209 w 1378"/>
                <a:gd name="T15" fmla="*/ 628 h 740"/>
                <a:gd name="T16" fmla="*/ 237 w 1378"/>
                <a:gd name="T17" fmla="*/ 613 h 740"/>
                <a:gd name="T18" fmla="*/ 264 w 1378"/>
                <a:gd name="T19" fmla="*/ 598 h 740"/>
                <a:gd name="T20" fmla="*/ 292 w 1378"/>
                <a:gd name="T21" fmla="*/ 583 h 740"/>
                <a:gd name="T22" fmla="*/ 320 w 1378"/>
                <a:gd name="T23" fmla="*/ 568 h 740"/>
                <a:gd name="T24" fmla="*/ 348 w 1378"/>
                <a:gd name="T25" fmla="*/ 553 h 740"/>
                <a:gd name="T26" fmla="*/ 376 w 1378"/>
                <a:gd name="T27" fmla="*/ 538 h 740"/>
                <a:gd name="T28" fmla="*/ 404 w 1378"/>
                <a:gd name="T29" fmla="*/ 523 h 740"/>
                <a:gd name="T30" fmla="*/ 431 w 1378"/>
                <a:gd name="T31" fmla="*/ 508 h 740"/>
                <a:gd name="T32" fmla="*/ 459 w 1378"/>
                <a:gd name="T33" fmla="*/ 493 h 740"/>
                <a:gd name="T34" fmla="*/ 487 w 1378"/>
                <a:gd name="T35" fmla="*/ 478 h 740"/>
                <a:gd name="T36" fmla="*/ 515 w 1378"/>
                <a:gd name="T37" fmla="*/ 463 h 740"/>
                <a:gd name="T38" fmla="*/ 543 w 1378"/>
                <a:gd name="T39" fmla="*/ 448 h 740"/>
                <a:gd name="T40" fmla="*/ 571 w 1378"/>
                <a:gd name="T41" fmla="*/ 433 h 740"/>
                <a:gd name="T42" fmla="*/ 598 w 1378"/>
                <a:gd name="T43" fmla="*/ 418 h 740"/>
                <a:gd name="T44" fmla="*/ 626 w 1378"/>
                <a:gd name="T45" fmla="*/ 403 h 740"/>
                <a:gd name="T46" fmla="*/ 654 w 1378"/>
                <a:gd name="T47" fmla="*/ 389 h 740"/>
                <a:gd name="T48" fmla="*/ 682 w 1378"/>
                <a:gd name="T49" fmla="*/ 374 h 740"/>
                <a:gd name="T50" fmla="*/ 710 w 1378"/>
                <a:gd name="T51" fmla="*/ 359 h 740"/>
                <a:gd name="T52" fmla="*/ 738 w 1378"/>
                <a:gd name="T53" fmla="*/ 344 h 740"/>
                <a:gd name="T54" fmla="*/ 765 w 1378"/>
                <a:gd name="T55" fmla="*/ 329 h 740"/>
                <a:gd name="T56" fmla="*/ 793 w 1378"/>
                <a:gd name="T57" fmla="*/ 314 h 740"/>
                <a:gd name="T58" fmla="*/ 821 w 1378"/>
                <a:gd name="T59" fmla="*/ 299 h 740"/>
                <a:gd name="T60" fmla="*/ 849 w 1378"/>
                <a:gd name="T61" fmla="*/ 284 h 740"/>
                <a:gd name="T62" fmla="*/ 877 w 1378"/>
                <a:gd name="T63" fmla="*/ 269 h 740"/>
                <a:gd name="T64" fmla="*/ 905 w 1378"/>
                <a:gd name="T65" fmla="*/ 254 h 740"/>
                <a:gd name="T66" fmla="*/ 932 w 1378"/>
                <a:gd name="T67" fmla="*/ 239 h 740"/>
                <a:gd name="T68" fmla="*/ 960 w 1378"/>
                <a:gd name="T69" fmla="*/ 224 h 740"/>
                <a:gd name="T70" fmla="*/ 988 w 1378"/>
                <a:gd name="T71" fmla="*/ 209 h 740"/>
                <a:gd name="T72" fmla="*/ 1016 w 1378"/>
                <a:gd name="T73" fmla="*/ 194 h 740"/>
                <a:gd name="T74" fmla="*/ 1044 w 1378"/>
                <a:gd name="T75" fmla="*/ 179 h 740"/>
                <a:gd name="T76" fmla="*/ 1071 w 1378"/>
                <a:gd name="T77" fmla="*/ 164 h 740"/>
                <a:gd name="T78" fmla="*/ 1099 w 1378"/>
                <a:gd name="T79" fmla="*/ 149 h 740"/>
                <a:gd name="T80" fmla="*/ 1127 w 1378"/>
                <a:gd name="T81" fmla="*/ 134 h 740"/>
                <a:gd name="T82" fmla="*/ 1155 w 1378"/>
                <a:gd name="T83" fmla="*/ 119 h 740"/>
                <a:gd name="T84" fmla="*/ 1183 w 1378"/>
                <a:gd name="T85" fmla="*/ 104 h 740"/>
                <a:gd name="T86" fmla="*/ 1211 w 1378"/>
                <a:gd name="T87" fmla="*/ 89 h 740"/>
                <a:gd name="T88" fmla="*/ 1238 w 1378"/>
                <a:gd name="T89" fmla="*/ 74 h 740"/>
                <a:gd name="T90" fmla="*/ 1266 w 1378"/>
                <a:gd name="T91" fmla="*/ 60 h 740"/>
                <a:gd name="T92" fmla="*/ 1294 w 1378"/>
                <a:gd name="T93" fmla="*/ 45 h 740"/>
                <a:gd name="T94" fmla="*/ 1322 w 1378"/>
                <a:gd name="T95" fmla="*/ 30 h 740"/>
                <a:gd name="T96" fmla="*/ 1350 w 1378"/>
                <a:gd name="T97" fmla="*/ 15 h 740"/>
                <a:gd name="T98" fmla="*/ 1378 w 1378"/>
                <a:gd name="T99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8" h="740">
                  <a:moveTo>
                    <a:pt x="0" y="740"/>
                  </a:moveTo>
                  <a:lnTo>
                    <a:pt x="14" y="732"/>
                  </a:lnTo>
                  <a:lnTo>
                    <a:pt x="28" y="725"/>
                  </a:lnTo>
                  <a:lnTo>
                    <a:pt x="42" y="718"/>
                  </a:lnTo>
                  <a:lnTo>
                    <a:pt x="56" y="710"/>
                  </a:lnTo>
                  <a:lnTo>
                    <a:pt x="70" y="703"/>
                  </a:lnTo>
                  <a:lnTo>
                    <a:pt x="84" y="695"/>
                  </a:lnTo>
                  <a:lnTo>
                    <a:pt x="97" y="688"/>
                  </a:lnTo>
                  <a:lnTo>
                    <a:pt x="111" y="680"/>
                  </a:lnTo>
                  <a:lnTo>
                    <a:pt x="125" y="673"/>
                  </a:lnTo>
                  <a:lnTo>
                    <a:pt x="139" y="665"/>
                  </a:lnTo>
                  <a:lnTo>
                    <a:pt x="153" y="658"/>
                  </a:lnTo>
                  <a:lnTo>
                    <a:pt x="167" y="650"/>
                  </a:lnTo>
                  <a:lnTo>
                    <a:pt x="181" y="643"/>
                  </a:lnTo>
                  <a:lnTo>
                    <a:pt x="195" y="635"/>
                  </a:lnTo>
                  <a:lnTo>
                    <a:pt x="209" y="628"/>
                  </a:lnTo>
                  <a:lnTo>
                    <a:pt x="223" y="620"/>
                  </a:lnTo>
                  <a:lnTo>
                    <a:pt x="237" y="613"/>
                  </a:lnTo>
                  <a:lnTo>
                    <a:pt x="251" y="605"/>
                  </a:lnTo>
                  <a:lnTo>
                    <a:pt x="264" y="598"/>
                  </a:lnTo>
                  <a:lnTo>
                    <a:pt x="278" y="590"/>
                  </a:lnTo>
                  <a:lnTo>
                    <a:pt x="292" y="583"/>
                  </a:lnTo>
                  <a:lnTo>
                    <a:pt x="306" y="575"/>
                  </a:lnTo>
                  <a:lnTo>
                    <a:pt x="320" y="568"/>
                  </a:lnTo>
                  <a:lnTo>
                    <a:pt x="334" y="560"/>
                  </a:lnTo>
                  <a:lnTo>
                    <a:pt x="348" y="553"/>
                  </a:lnTo>
                  <a:lnTo>
                    <a:pt x="362" y="546"/>
                  </a:lnTo>
                  <a:lnTo>
                    <a:pt x="376" y="538"/>
                  </a:lnTo>
                  <a:lnTo>
                    <a:pt x="390" y="531"/>
                  </a:lnTo>
                  <a:lnTo>
                    <a:pt x="404" y="523"/>
                  </a:lnTo>
                  <a:lnTo>
                    <a:pt x="417" y="516"/>
                  </a:lnTo>
                  <a:lnTo>
                    <a:pt x="431" y="508"/>
                  </a:lnTo>
                  <a:lnTo>
                    <a:pt x="445" y="501"/>
                  </a:lnTo>
                  <a:lnTo>
                    <a:pt x="459" y="493"/>
                  </a:lnTo>
                  <a:lnTo>
                    <a:pt x="473" y="486"/>
                  </a:lnTo>
                  <a:lnTo>
                    <a:pt x="487" y="478"/>
                  </a:lnTo>
                  <a:lnTo>
                    <a:pt x="501" y="471"/>
                  </a:lnTo>
                  <a:lnTo>
                    <a:pt x="515" y="463"/>
                  </a:lnTo>
                  <a:lnTo>
                    <a:pt x="529" y="456"/>
                  </a:lnTo>
                  <a:lnTo>
                    <a:pt x="543" y="448"/>
                  </a:lnTo>
                  <a:lnTo>
                    <a:pt x="557" y="441"/>
                  </a:lnTo>
                  <a:lnTo>
                    <a:pt x="571" y="433"/>
                  </a:lnTo>
                  <a:lnTo>
                    <a:pt x="584" y="426"/>
                  </a:lnTo>
                  <a:lnTo>
                    <a:pt x="598" y="418"/>
                  </a:lnTo>
                  <a:lnTo>
                    <a:pt x="612" y="411"/>
                  </a:lnTo>
                  <a:lnTo>
                    <a:pt x="626" y="403"/>
                  </a:lnTo>
                  <a:lnTo>
                    <a:pt x="640" y="396"/>
                  </a:lnTo>
                  <a:lnTo>
                    <a:pt x="654" y="389"/>
                  </a:lnTo>
                  <a:lnTo>
                    <a:pt x="668" y="381"/>
                  </a:lnTo>
                  <a:lnTo>
                    <a:pt x="682" y="374"/>
                  </a:lnTo>
                  <a:lnTo>
                    <a:pt x="696" y="366"/>
                  </a:lnTo>
                  <a:lnTo>
                    <a:pt x="710" y="359"/>
                  </a:lnTo>
                  <a:lnTo>
                    <a:pt x="724" y="351"/>
                  </a:lnTo>
                  <a:lnTo>
                    <a:pt x="738" y="344"/>
                  </a:lnTo>
                  <a:lnTo>
                    <a:pt x="751" y="336"/>
                  </a:lnTo>
                  <a:lnTo>
                    <a:pt x="765" y="329"/>
                  </a:lnTo>
                  <a:lnTo>
                    <a:pt x="779" y="321"/>
                  </a:lnTo>
                  <a:lnTo>
                    <a:pt x="793" y="314"/>
                  </a:lnTo>
                  <a:lnTo>
                    <a:pt x="807" y="306"/>
                  </a:lnTo>
                  <a:lnTo>
                    <a:pt x="821" y="299"/>
                  </a:lnTo>
                  <a:lnTo>
                    <a:pt x="835" y="291"/>
                  </a:lnTo>
                  <a:lnTo>
                    <a:pt x="849" y="284"/>
                  </a:lnTo>
                  <a:lnTo>
                    <a:pt x="863" y="276"/>
                  </a:lnTo>
                  <a:lnTo>
                    <a:pt x="877" y="269"/>
                  </a:lnTo>
                  <a:lnTo>
                    <a:pt x="891" y="261"/>
                  </a:lnTo>
                  <a:lnTo>
                    <a:pt x="905" y="254"/>
                  </a:lnTo>
                  <a:lnTo>
                    <a:pt x="918" y="246"/>
                  </a:lnTo>
                  <a:lnTo>
                    <a:pt x="932" y="239"/>
                  </a:lnTo>
                  <a:lnTo>
                    <a:pt x="946" y="232"/>
                  </a:lnTo>
                  <a:lnTo>
                    <a:pt x="960" y="224"/>
                  </a:lnTo>
                  <a:lnTo>
                    <a:pt x="974" y="217"/>
                  </a:lnTo>
                  <a:lnTo>
                    <a:pt x="988" y="209"/>
                  </a:lnTo>
                  <a:lnTo>
                    <a:pt x="1002" y="202"/>
                  </a:lnTo>
                  <a:lnTo>
                    <a:pt x="1016" y="194"/>
                  </a:lnTo>
                  <a:lnTo>
                    <a:pt x="1030" y="187"/>
                  </a:lnTo>
                  <a:lnTo>
                    <a:pt x="1044" y="179"/>
                  </a:lnTo>
                  <a:lnTo>
                    <a:pt x="1058" y="172"/>
                  </a:lnTo>
                  <a:lnTo>
                    <a:pt x="1071" y="164"/>
                  </a:lnTo>
                  <a:lnTo>
                    <a:pt x="1085" y="157"/>
                  </a:lnTo>
                  <a:lnTo>
                    <a:pt x="1099" y="149"/>
                  </a:lnTo>
                  <a:lnTo>
                    <a:pt x="1113" y="142"/>
                  </a:lnTo>
                  <a:lnTo>
                    <a:pt x="1127" y="134"/>
                  </a:lnTo>
                  <a:lnTo>
                    <a:pt x="1141" y="127"/>
                  </a:lnTo>
                  <a:lnTo>
                    <a:pt x="1155" y="119"/>
                  </a:lnTo>
                  <a:lnTo>
                    <a:pt x="1169" y="112"/>
                  </a:lnTo>
                  <a:lnTo>
                    <a:pt x="1183" y="104"/>
                  </a:lnTo>
                  <a:lnTo>
                    <a:pt x="1197" y="97"/>
                  </a:lnTo>
                  <a:lnTo>
                    <a:pt x="1211" y="89"/>
                  </a:lnTo>
                  <a:lnTo>
                    <a:pt x="1225" y="82"/>
                  </a:lnTo>
                  <a:lnTo>
                    <a:pt x="1238" y="74"/>
                  </a:lnTo>
                  <a:lnTo>
                    <a:pt x="1252" y="67"/>
                  </a:lnTo>
                  <a:lnTo>
                    <a:pt x="1266" y="60"/>
                  </a:lnTo>
                  <a:lnTo>
                    <a:pt x="1280" y="52"/>
                  </a:lnTo>
                  <a:lnTo>
                    <a:pt x="1294" y="45"/>
                  </a:lnTo>
                  <a:lnTo>
                    <a:pt x="1308" y="37"/>
                  </a:lnTo>
                  <a:lnTo>
                    <a:pt x="1322" y="30"/>
                  </a:lnTo>
                  <a:lnTo>
                    <a:pt x="1336" y="22"/>
                  </a:lnTo>
                  <a:lnTo>
                    <a:pt x="1350" y="15"/>
                  </a:lnTo>
                  <a:lnTo>
                    <a:pt x="1364" y="7"/>
                  </a:lnTo>
                  <a:lnTo>
                    <a:pt x="1378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Line 118"/>
            <p:cNvSpPr>
              <a:spLocks noChangeShapeType="1"/>
            </p:cNvSpPr>
            <p:nvPr/>
          </p:nvSpPr>
          <p:spPr bwMode="auto">
            <a:xfrm flipV="1">
              <a:off x="569" y="521"/>
              <a:ext cx="0" cy="31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Line 119"/>
            <p:cNvSpPr>
              <a:spLocks noChangeShapeType="1"/>
            </p:cNvSpPr>
            <p:nvPr/>
          </p:nvSpPr>
          <p:spPr bwMode="auto">
            <a:xfrm flipH="1">
              <a:off x="510" y="360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Rectangle 120"/>
            <p:cNvSpPr>
              <a:spLocks noChangeArrowheads="1"/>
            </p:cNvSpPr>
            <p:nvPr/>
          </p:nvSpPr>
          <p:spPr bwMode="auto">
            <a:xfrm rot="16200000">
              <a:off x="336" y="3477"/>
              <a:ext cx="16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20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0" name="Line 121"/>
            <p:cNvSpPr>
              <a:spLocks noChangeShapeType="1"/>
            </p:cNvSpPr>
            <p:nvPr/>
          </p:nvSpPr>
          <p:spPr bwMode="auto">
            <a:xfrm flipH="1">
              <a:off x="510" y="300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Rectangle 122"/>
            <p:cNvSpPr>
              <a:spLocks noChangeArrowheads="1"/>
            </p:cNvSpPr>
            <p:nvPr/>
          </p:nvSpPr>
          <p:spPr bwMode="auto">
            <a:xfrm rot="16200000">
              <a:off x="336" y="2878"/>
              <a:ext cx="16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30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2" name="Line 123"/>
            <p:cNvSpPr>
              <a:spLocks noChangeShapeType="1"/>
            </p:cNvSpPr>
            <p:nvPr/>
          </p:nvSpPr>
          <p:spPr bwMode="auto">
            <a:xfrm flipH="1">
              <a:off x="510" y="240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Rectangle 124"/>
            <p:cNvSpPr>
              <a:spLocks noChangeArrowheads="1"/>
            </p:cNvSpPr>
            <p:nvPr/>
          </p:nvSpPr>
          <p:spPr bwMode="auto">
            <a:xfrm rot="16200000">
              <a:off x="336" y="2276"/>
              <a:ext cx="16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40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4" name="Line 125"/>
            <p:cNvSpPr>
              <a:spLocks noChangeShapeType="1"/>
            </p:cNvSpPr>
            <p:nvPr/>
          </p:nvSpPr>
          <p:spPr bwMode="auto">
            <a:xfrm flipH="1">
              <a:off x="510" y="180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Rectangle 126"/>
            <p:cNvSpPr>
              <a:spLocks noChangeArrowheads="1"/>
            </p:cNvSpPr>
            <p:nvPr/>
          </p:nvSpPr>
          <p:spPr bwMode="auto">
            <a:xfrm rot="16200000">
              <a:off x="336" y="1677"/>
              <a:ext cx="16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50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6" name="Line 127"/>
            <p:cNvSpPr>
              <a:spLocks noChangeShapeType="1"/>
            </p:cNvSpPr>
            <p:nvPr/>
          </p:nvSpPr>
          <p:spPr bwMode="auto">
            <a:xfrm flipH="1">
              <a:off x="510" y="120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Rectangle 128"/>
            <p:cNvSpPr>
              <a:spLocks noChangeArrowheads="1"/>
            </p:cNvSpPr>
            <p:nvPr/>
          </p:nvSpPr>
          <p:spPr bwMode="auto">
            <a:xfrm rot="16200000">
              <a:off x="336" y="1078"/>
              <a:ext cx="16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60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8" name="Line 129"/>
            <p:cNvSpPr>
              <a:spLocks noChangeShapeType="1"/>
            </p:cNvSpPr>
            <p:nvPr/>
          </p:nvSpPr>
          <p:spPr bwMode="auto">
            <a:xfrm flipH="1">
              <a:off x="510" y="60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Rectangle 130"/>
            <p:cNvSpPr>
              <a:spLocks noChangeArrowheads="1"/>
            </p:cNvSpPr>
            <p:nvPr/>
          </p:nvSpPr>
          <p:spPr bwMode="auto">
            <a:xfrm rot="16200000">
              <a:off x="337" y="475"/>
              <a:ext cx="16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</a:rPr>
                <a:t>70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0" name="Line 132"/>
            <p:cNvSpPr>
              <a:spLocks noChangeShapeType="1"/>
            </p:cNvSpPr>
            <p:nvPr/>
          </p:nvSpPr>
          <p:spPr bwMode="auto">
            <a:xfrm>
              <a:off x="569" y="3688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Line 133"/>
            <p:cNvSpPr>
              <a:spLocks noChangeShapeType="1"/>
            </p:cNvSpPr>
            <p:nvPr/>
          </p:nvSpPr>
          <p:spPr bwMode="auto">
            <a:xfrm>
              <a:off x="660" y="3688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Rectangle 134"/>
            <p:cNvSpPr>
              <a:spLocks noChangeArrowheads="1"/>
            </p:cNvSpPr>
            <p:nvPr/>
          </p:nvSpPr>
          <p:spPr bwMode="auto">
            <a:xfrm>
              <a:off x="621" y="3767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3" name="Line 135"/>
            <p:cNvSpPr>
              <a:spLocks noChangeShapeType="1"/>
            </p:cNvSpPr>
            <p:nvPr/>
          </p:nvSpPr>
          <p:spPr bwMode="auto">
            <a:xfrm>
              <a:off x="1630" y="3688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Rectangle 136"/>
            <p:cNvSpPr>
              <a:spLocks noChangeArrowheads="1"/>
            </p:cNvSpPr>
            <p:nvPr/>
          </p:nvSpPr>
          <p:spPr bwMode="auto">
            <a:xfrm>
              <a:off x="1550" y="3767"/>
              <a:ext cx="15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20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5" name="Line 137"/>
            <p:cNvSpPr>
              <a:spLocks noChangeShapeType="1"/>
            </p:cNvSpPr>
            <p:nvPr/>
          </p:nvSpPr>
          <p:spPr bwMode="auto">
            <a:xfrm>
              <a:off x="2604" y="3688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Rectangle 138"/>
            <p:cNvSpPr>
              <a:spLocks noChangeArrowheads="1"/>
            </p:cNvSpPr>
            <p:nvPr/>
          </p:nvSpPr>
          <p:spPr bwMode="auto">
            <a:xfrm>
              <a:off x="2524" y="3767"/>
              <a:ext cx="15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40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7" name="Line 139"/>
            <p:cNvSpPr>
              <a:spLocks noChangeShapeType="1"/>
            </p:cNvSpPr>
            <p:nvPr/>
          </p:nvSpPr>
          <p:spPr bwMode="auto">
            <a:xfrm>
              <a:off x="3575" y="3688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Rectangle 140"/>
            <p:cNvSpPr>
              <a:spLocks noChangeArrowheads="1"/>
            </p:cNvSpPr>
            <p:nvPr/>
          </p:nvSpPr>
          <p:spPr bwMode="auto">
            <a:xfrm>
              <a:off x="3494" y="3767"/>
              <a:ext cx="15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60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9" name="Line 141"/>
            <p:cNvSpPr>
              <a:spLocks noChangeShapeType="1"/>
            </p:cNvSpPr>
            <p:nvPr/>
          </p:nvSpPr>
          <p:spPr bwMode="auto">
            <a:xfrm>
              <a:off x="4545" y="3688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Rectangle 142"/>
            <p:cNvSpPr>
              <a:spLocks noChangeArrowheads="1"/>
            </p:cNvSpPr>
            <p:nvPr/>
          </p:nvSpPr>
          <p:spPr bwMode="auto">
            <a:xfrm>
              <a:off x="4465" y="3767"/>
              <a:ext cx="15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80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1" name="Line 143"/>
            <p:cNvSpPr>
              <a:spLocks noChangeShapeType="1"/>
            </p:cNvSpPr>
            <p:nvPr/>
          </p:nvSpPr>
          <p:spPr bwMode="auto">
            <a:xfrm>
              <a:off x="5519" y="3688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Rectangle 144"/>
            <p:cNvSpPr>
              <a:spLocks noChangeArrowheads="1"/>
            </p:cNvSpPr>
            <p:nvPr/>
          </p:nvSpPr>
          <p:spPr bwMode="auto">
            <a:xfrm>
              <a:off x="5400" y="3767"/>
              <a:ext cx="23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100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36" name="Rectangle 94"/>
          <p:cNvSpPr>
            <a:spLocks noChangeArrowheads="1"/>
          </p:cNvSpPr>
          <p:nvPr/>
        </p:nvSpPr>
        <p:spPr bwMode="auto">
          <a:xfrm>
            <a:off x="4044776" y="6056325"/>
            <a:ext cx="4962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Parent Percentile in National Income Distribution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7" name="Rectangle 80"/>
          <p:cNvSpPr>
            <a:spLocks noChangeArrowheads="1"/>
          </p:cNvSpPr>
          <p:nvPr/>
        </p:nvSpPr>
        <p:spPr bwMode="auto">
          <a:xfrm rot="16200000">
            <a:off x="-637609" y="3021636"/>
            <a:ext cx="4809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Child Percentile in National Income Distribution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3" name="Rectangle 262"/>
          <p:cNvSpPr>
            <a:spLocks noChangeArrowheads="1"/>
          </p:cNvSpPr>
          <p:nvPr/>
        </p:nvSpPr>
        <p:spPr bwMode="auto">
          <a:xfrm>
            <a:off x="1915478" y="228674"/>
            <a:ext cx="87877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Children’s Outcomes vs. Parents Incomes in </a:t>
            </a:r>
            <a:r>
              <a:rPr lang="en-US" b="1" dirty="0">
                <a:solidFill>
                  <a:srgbClr val="002060"/>
                </a:solidFill>
              </a:rPr>
              <a:t>Salt Lake City vs. Charlotte</a:t>
            </a:r>
          </a:p>
        </p:txBody>
      </p:sp>
    </p:spTree>
    <p:extLst>
      <p:ext uri="{BB962C8B-B14F-4D97-AF65-F5344CB8AC3E}">
        <p14:creationId xmlns:p14="http://schemas.microsoft.com/office/powerpoint/2010/main" val="22844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Costs: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is the voucher program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too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expensive to scale up?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Negative spillovers: does integration hurt the rich?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</a:pPr>
            <a:endParaRPr lang="en-US" dirty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 startAt="3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 startAt="3"/>
            </a:pPr>
            <a:r>
              <a:rPr lang="en-US" dirty="0" smtClean="0">
                <a:ea typeface="ＭＳ Ｐゴシック"/>
                <a:cs typeface="ＭＳ Ｐゴシック"/>
              </a:rPr>
              <a:t>Limits to scalability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 startAt="3"/>
            </a:pPr>
            <a:endParaRPr lang="en-US" sz="1600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/>
                <a:cs typeface="ＭＳ Ｐゴシック"/>
              </a:rPr>
              <a:t>Moving </a:t>
            </a:r>
            <a:r>
              <a:rPr lang="en-US" i="1" dirty="0">
                <a:ea typeface="ＭＳ Ｐゴシック"/>
                <a:cs typeface="ＭＳ Ｐゴシック"/>
              </a:rPr>
              <a:t>everyone</a:t>
            </a:r>
            <a:r>
              <a:rPr lang="en-US" dirty="0">
                <a:ea typeface="ＭＳ Ｐゴシック"/>
                <a:cs typeface="ＭＳ Ｐゴシック"/>
              </a:rPr>
              <a:t> in Harlem to Bronx is unlikely to have significant </a:t>
            </a:r>
            <a:r>
              <a:rPr lang="en-US" dirty="0" smtClean="0">
                <a:ea typeface="ＭＳ Ｐゴシック"/>
                <a:cs typeface="ＭＳ Ｐゴシック"/>
              </a:rPr>
              <a:t>effects</a:t>
            </a: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 startAt="3"/>
            </a:pPr>
            <a:endParaRPr lang="en-US" dirty="0">
              <a:ea typeface="ＭＳ Ｐゴシック"/>
              <a:cs typeface="ＭＳ Ｐゴシック"/>
            </a:endParaRPr>
          </a:p>
          <a:p>
            <a:pPr marL="857250" lvl="1" indent="-4572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ＭＳ Ｐゴシック"/>
              </a:rPr>
              <a:t>Ultimately need to turn to policies that increase integration in other ways rather than moving low-income families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2060"/>
                </a:solidFill>
                <a:latin typeface="Arial"/>
              </a:rPr>
              <a:t>Integration through Housing Vouchers: Potential Concerns</a:t>
            </a:r>
          </a:p>
        </p:txBody>
      </p:sp>
    </p:spTree>
    <p:extLst>
      <p:ext uri="{BB962C8B-B14F-4D97-AF65-F5344CB8AC3E}">
        <p14:creationId xmlns:p14="http://schemas.microsoft.com/office/powerpoint/2010/main" val="5738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4488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approach: help families move to higher-opportunity areas using affordable housing policies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we don’t know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areas produce better outcomes, this could increase upward mobility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lecture: discuss this “moving to opportunity” approach to increase mobility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focus: randomized experiments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51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r>
              <a:rPr lang="en-US" sz="18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Reference: </a:t>
            </a:r>
            <a:r>
              <a:rPr lang="en-US" sz="1800" kern="0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Chetty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Hendren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Katz. “The Long-Term Effects of Exposure to Better Neighborhoods: New Evidence from the Moving to Opportunity Experiment” </a:t>
            </a:r>
            <a:r>
              <a:rPr lang="en-US" sz="1800" i="1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AER </a:t>
            </a:r>
            <a:r>
              <a:rPr lang="en-US" sz="18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2016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1600" kern="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Policies to Increase Upward Mobility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0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448800" cy="5791200"/>
          </a:xfrm>
        </p:spPr>
        <p:txBody>
          <a:bodyPr/>
          <a:lstStyle/>
          <a:p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/>
                <a:cs typeface="ＭＳ Ｐゴシック"/>
              </a:rPr>
              <a:t>Many potential policies to </a:t>
            </a:r>
            <a:r>
              <a:rPr lang="en-US" sz="2200" dirty="0" smtClean="0">
                <a:ea typeface="ＭＳ Ｐゴシック"/>
                <a:cs typeface="ＭＳ Ｐゴシック"/>
              </a:rPr>
              <a:t>help low-income families move to better neighborhoods: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200" dirty="0">
                <a:ea typeface="ＭＳ Ｐゴシック"/>
                <a:cs typeface="ＭＳ Ｐゴシック"/>
              </a:rPr>
              <a:t>Subsidized housing vouchers to rent better apartments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200" dirty="0">
                <a:ea typeface="ＭＳ Ｐゴシック"/>
                <a:cs typeface="ＭＳ Ｐゴシック"/>
              </a:rPr>
              <a:t>Mixed-income affordable housing </a:t>
            </a:r>
            <a:r>
              <a:rPr lang="en-US" sz="2200" dirty="0" smtClean="0">
                <a:ea typeface="ＭＳ Ｐゴシック"/>
                <a:cs typeface="ＭＳ Ｐゴシック"/>
              </a:rPr>
              <a:t>developments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200" dirty="0" smtClean="0">
                <a:ea typeface="ＭＳ Ｐゴシック"/>
                <a:cs typeface="ＭＳ Ｐゴシック"/>
              </a:rPr>
              <a:t>Changes in zoning regulations and building restrictions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Are such housing policies </a:t>
            </a:r>
            <a:r>
              <a:rPr lang="en-US" sz="2200" dirty="0">
                <a:ea typeface="ＭＳ Ｐゴシック"/>
                <a:cs typeface="ＭＳ Ｐゴシック"/>
              </a:rPr>
              <a:t>effective in increasing social mobility?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Useful benchmark: </a:t>
            </a:r>
            <a:r>
              <a:rPr lang="en-US" sz="2200" dirty="0"/>
              <a:t>cash grants </a:t>
            </a:r>
            <a:r>
              <a:rPr lang="en-US" sz="2200" dirty="0">
                <a:ea typeface="ＭＳ Ｐゴシック"/>
                <a:cs typeface="ＭＳ Ｐゴシック"/>
              </a:rPr>
              <a:t>of an equivalent dollar </a:t>
            </a:r>
            <a:r>
              <a:rPr lang="en-US" sz="2200" dirty="0" smtClean="0">
                <a:ea typeface="ＭＳ Ｐゴシック"/>
                <a:cs typeface="ＭＳ Ｐゴシック"/>
              </a:rPr>
              <a:t>amount to families with children</a:t>
            </a:r>
            <a:endParaRPr lang="en-US" sz="2200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Affordable </a:t>
            </a:r>
            <a:r>
              <a:rPr lang="en-US" sz="2600" dirty="0">
                <a:solidFill>
                  <a:srgbClr val="002060"/>
                </a:solidFill>
                <a:latin typeface="Arial"/>
              </a:rPr>
              <a:t>Housing Policies</a:t>
            </a:r>
          </a:p>
        </p:txBody>
      </p:sp>
    </p:spTree>
    <p:extLst>
      <p:ext uri="{BB962C8B-B14F-4D97-AF65-F5344CB8AC3E}">
        <p14:creationId xmlns:p14="http://schemas.microsoft.com/office/powerpoint/2010/main" val="22952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82000" cy="5791200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Economic </a:t>
            </a:r>
            <a:r>
              <a:rPr lang="en-US" sz="2200" dirty="0">
                <a:ea typeface="ＭＳ Ｐゴシック"/>
                <a:cs typeface="ＭＳ Ｐゴシック"/>
              </a:rPr>
              <a:t>theory predicts that </a:t>
            </a:r>
            <a:r>
              <a:rPr lang="en-US" sz="2200" b="1" dirty="0">
                <a:ea typeface="ＭＳ Ｐゴシック"/>
                <a:cs typeface="ＭＳ Ｐゴシック"/>
              </a:rPr>
              <a:t>cash grants</a:t>
            </a:r>
            <a:r>
              <a:rPr lang="en-US" sz="2200" dirty="0">
                <a:ea typeface="ＭＳ Ｐゴシック"/>
                <a:cs typeface="ＭＳ Ｐゴシック"/>
              </a:rPr>
              <a:t> of an equivalent dollar amount are </a:t>
            </a:r>
            <a:r>
              <a:rPr lang="en-US" sz="2200" dirty="0" smtClean="0">
                <a:ea typeface="ＭＳ Ｐゴシック"/>
                <a:cs typeface="ＭＳ Ｐゴシック"/>
              </a:rPr>
              <a:t>better than expenditures on housing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Yet the U.S</a:t>
            </a:r>
            <a:r>
              <a:rPr lang="en-US" sz="2200" dirty="0">
                <a:ea typeface="ＭＳ Ｐゴシック"/>
                <a:cs typeface="ＭＳ Ｐゴシック"/>
              </a:rPr>
              <a:t>. spends </a:t>
            </a:r>
            <a:r>
              <a:rPr lang="en-US" sz="2200" dirty="0" smtClean="0">
                <a:ea typeface="ＭＳ Ｐゴシック"/>
                <a:cs typeface="ＭＳ Ｐゴシック"/>
              </a:rPr>
              <a:t>$45 </a:t>
            </a:r>
            <a:r>
              <a:rPr lang="en-US" sz="2200" dirty="0">
                <a:ea typeface="ＭＳ Ｐゴシック"/>
                <a:cs typeface="ＭＳ Ｐゴシック"/>
              </a:rPr>
              <a:t>billion per year </a:t>
            </a:r>
            <a:r>
              <a:rPr lang="en-US" sz="2200" dirty="0" smtClean="0">
                <a:ea typeface="ＭＳ Ｐゴシック"/>
                <a:cs typeface="ＭＳ Ｐゴシック"/>
              </a:rPr>
              <a:t>on housing vouchers, tax credits for developers, and public housing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/>
                <a:cs typeface="ＭＳ Ｐゴシック"/>
              </a:rPr>
              <a:t>Are these policies effective, and how can they be better designed </a:t>
            </a:r>
            <a:r>
              <a:rPr lang="en-US" sz="2200" dirty="0" smtClean="0">
                <a:ea typeface="ＭＳ Ｐゴシック"/>
                <a:cs typeface="ＭＳ Ｐゴシック"/>
              </a:rPr>
              <a:t>to </a:t>
            </a:r>
            <a:r>
              <a:rPr lang="en-US" sz="2200" dirty="0">
                <a:ea typeface="ＭＳ Ｐゴシック"/>
                <a:cs typeface="ＭＳ Ｐゴシック"/>
              </a:rPr>
              <a:t>improve social mobility</a:t>
            </a:r>
            <a:r>
              <a:rPr lang="en-US" sz="2200" dirty="0" smtClean="0">
                <a:ea typeface="ＭＳ Ｐゴシック"/>
                <a:cs typeface="ＭＳ Ｐゴシック"/>
              </a:rPr>
              <a:t>?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Study this question here by focusing specifically on the role of housing vouchers for low-income families</a:t>
            </a:r>
            <a:endParaRPr lang="en-US" sz="2200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Affordable </a:t>
            </a:r>
            <a:r>
              <a:rPr lang="en-US" sz="2600" dirty="0">
                <a:solidFill>
                  <a:srgbClr val="002060"/>
                </a:solidFill>
                <a:latin typeface="Arial"/>
              </a:rPr>
              <a:t>Housing Policies</a:t>
            </a:r>
          </a:p>
        </p:txBody>
      </p:sp>
    </p:spTree>
    <p:extLst>
      <p:ext uri="{BB962C8B-B14F-4D97-AF65-F5344CB8AC3E}">
        <p14:creationId xmlns:p14="http://schemas.microsoft.com/office/powerpoint/2010/main" val="4020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82000" cy="5791200"/>
          </a:xfrm>
        </p:spPr>
        <p:txBody>
          <a:bodyPr/>
          <a:lstStyle/>
          <a:p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Question: will a given child </a:t>
            </a:r>
            <a:r>
              <a:rPr lang="en-US" sz="2200" i="1" dirty="0" smtClean="0">
                <a:ea typeface="ＭＳ Ｐゴシック"/>
                <a:cs typeface="ＭＳ Ｐゴシック"/>
              </a:rPr>
              <a:t>i</a:t>
            </a:r>
            <a:r>
              <a:rPr lang="en-US" sz="2200" dirty="0" smtClean="0">
                <a:ea typeface="ＭＳ Ｐゴシック"/>
                <a:cs typeface="ＭＳ Ｐゴシック"/>
              </a:rPr>
              <a:t>’s earnings at </a:t>
            </a:r>
            <a:r>
              <a:rPr lang="en-US" sz="2200" dirty="0">
                <a:ea typeface="ＭＳ Ｐゴシック"/>
                <a:cs typeface="ＭＳ Ｐゴシック"/>
              </a:rPr>
              <a:t>age 30</a:t>
            </a:r>
            <a:r>
              <a:rPr lang="en-US" sz="2200" dirty="0" smtClean="0">
                <a:ea typeface="ＭＳ Ｐゴシック"/>
                <a:cs typeface="ＭＳ Ｐゴシック"/>
              </a:rPr>
              <a:t> (Y</a:t>
            </a:r>
            <a:r>
              <a:rPr lang="en-US" sz="2200" baseline="-25000" dirty="0" smtClean="0">
                <a:ea typeface="ＭＳ Ｐゴシック"/>
                <a:cs typeface="ＭＳ Ｐゴシック"/>
              </a:rPr>
              <a:t>i</a:t>
            </a:r>
            <a:r>
              <a:rPr lang="en-US" sz="2200" dirty="0" smtClean="0">
                <a:ea typeface="ＭＳ Ｐゴシック"/>
                <a:cs typeface="ＭＳ Ｐゴシック"/>
              </a:rPr>
              <a:t>) be higher if his/her family receives a housing voucher?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Definitions: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Y</a:t>
            </a:r>
            <a:r>
              <a:rPr lang="en-US" sz="2200" baseline="-25000" dirty="0" smtClean="0">
                <a:ea typeface="ＭＳ Ｐゴシック"/>
                <a:cs typeface="ＭＳ Ｐゴシック"/>
              </a:rPr>
              <a:t>i</a:t>
            </a:r>
            <a:r>
              <a:rPr lang="en-US" sz="2200" dirty="0" smtClean="0">
                <a:ea typeface="ＭＳ Ｐゴシック"/>
                <a:cs typeface="ＭＳ Ｐゴシック"/>
              </a:rPr>
              <a:t>(V=1) = child’s earnings if family gets voucher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Y</a:t>
            </a:r>
            <a:r>
              <a:rPr lang="en-US" sz="2200" baseline="-25000" dirty="0" smtClean="0">
                <a:ea typeface="ＭＳ Ｐゴシック"/>
                <a:cs typeface="ＭＳ Ｐゴシック"/>
              </a:rPr>
              <a:t>i</a:t>
            </a:r>
            <a:r>
              <a:rPr lang="en-US" sz="2200" dirty="0" smtClean="0">
                <a:ea typeface="ＭＳ Ｐゴシック"/>
                <a:cs typeface="ＭＳ Ｐゴシック"/>
              </a:rPr>
              <a:t>(V=0) </a:t>
            </a:r>
            <a:r>
              <a:rPr lang="en-US" sz="2200" dirty="0">
                <a:ea typeface="ＭＳ Ｐゴシック"/>
                <a:cs typeface="ＭＳ Ｐゴシック"/>
              </a:rPr>
              <a:t>= child’s </a:t>
            </a:r>
            <a:r>
              <a:rPr lang="en-US" sz="2200" dirty="0" smtClean="0">
                <a:ea typeface="ＭＳ Ｐゴシック"/>
                <a:cs typeface="ＭＳ Ｐゴシック"/>
              </a:rPr>
              <a:t>earnings if </a:t>
            </a:r>
            <a:r>
              <a:rPr lang="en-US" sz="2200" dirty="0">
                <a:ea typeface="ＭＳ Ｐゴシック"/>
                <a:cs typeface="ＭＳ Ｐゴシック"/>
              </a:rPr>
              <a:t>family </a:t>
            </a:r>
            <a:r>
              <a:rPr lang="en-US" sz="2200" dirty="0" smtClean="0">
                <a:ea typeface="ＭＳ Ｐゴシック"/>
                <a:cs typeface="ＭＳ Ｐゴシック"/>
              </a:rPr>
              <a:t>does not get voucher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Goal: estimate </a:t>
            </a:r>
            <a:endParaRPr lang="en-US" sz="2200" dirty="0" smtClean="0">
              <a:ea typeface="ＭＳ Ｐゴシック"/>
              <a:cs typeface="Arial" panose="020B0604020202020204" pitchFamily="34" charset="0"/>
            </a:endParaRPr>
          </a:p>
          <a:p>
            <a:pPr marL="2227659" lvl="6" indent="0" fontAlgn="auto">
              <a:spcAft>
                <a:spcPts val="0"/>
              </a:spcAft>
              <a:buClr>
                <a:srgbClr val="1F497D"/>
              </a:buClr>
              <a:buSzTx/>
              <a:buNone/>
            </a:pP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</a:t>
            </a:r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= Y</a:t>
            </a:r>
            <a:r>
              <a:rPr lang="en-US" sz="2200" b="1" baseline="-25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(V=1) – Y</a:t>
            </a:r>
            <a:r>
              <a:rPr lang="en-US" sz="2200" b="1" baseline="-25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(V=0)</a:t>
            </a:r>
            <a:endParaRPr lang="en-US" sz="22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Studying the Effects of Housing Vouchers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Fundamental problem in empirical science: we do not observe Y</a:t>
            </a:r>
            <a:r>
              <a:rPr lang="en-US" sz="2200" baseline="-25000" dirty="0" smtClean="0">
                <a:ea typeface="ＭＳ Ｐゴシック"/>
                <a:cs typeface="ＭＳ Ｐゴシック"/>
              </a:rPr>
              <a:t>i</a:t>
            </a:r>
            <a:r>
              <a:rPr lang="en-US" sz="2200" dirty="0" smtClean="0">
                <a:ea typeface="ＭＳ Ｐゴシック"/>
                <a:cs typeface="ＭＳ Ｐゴシック"/>
              </a:rPr>
              <a:t>(V=1) and Y</a:t>
            </a:r>
            <a:r>
              <a:rPr lang="en-US" sz="2200" baseline="-25000" dirty="0" smtClean="0">
                <a:ea typeface="ＭＳ Ｐゴシック"/>
                <a:cs typeface="ＭＳ Ｐゴシック"/>
              </a:rPr>
              <a:t>i</a:t>
            </a:r>
            <a:r>
              <a:rPr lang="en-US" sz="2200" dirty="0" smtClean="0">
                <a:ea typeface="ＭＳ Ｐゴシック"/>
                <a:cs typeface="ＭＳ Ｐゴシック"/>
              </a:rPr>
              <a:t>(V=0) for the same person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We only see one of the two potential outcomes for each child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Either the family received a voucher or didn’t…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How can we solve this problem?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This is the focus of research on causality in statistics</a:t>
            </a:r>
            <a:endParaRPr lang="en-US" sz="2200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Studying the Effects of Housing Vouchers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7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82000" cy="5791200"/>
          </a:xfrm>
        </p:spPr>
        <p:txBody>
          <a:bodyPr/>
          <a:lstStyle/>
          <a:p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Gold standard solution: run a randomized experiment </a:t>
            </a:r>
            <a:br>
              <a:rPr lang="en-US" sz="2200" dirty="0" smtClean="0">
                <a:ea typeface="ＭＳ Ｐゴシック"/>
                <a:cs typeface="ＭＳ Ｐゴシック"/>
              </a:rPr>
            </a:br>
            <a:r>
              <a:rPr lang="en-US" sz="2200" dirty="0" smtClean="0">
                <a:ea typeface="ＭＳ Ｐゴシック"/>
                <a:cs typeface="ＭＳ Ｐゴシック"/>
              </a:rPr>
              <a:t>(“A/B testing”)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Example: take 10,000 children and flip a coin to determine if they get a voucher or not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Difference in average earnings across the two </a:t>
            </a:r>
            <a:r>
              <a:rPr lang="en-US" sz="2200" dirty="0">
                <a:ea typeface="ＭＳ Ｐゴシック"/>
                <a:cs typeface="ＭＳ Ｐゴシック"/>
              </a:rPr>
              <a:t>groups </a:t>
            </a:r>
            <a:r>
              <a:rPr lang="en-US" sz="2200" dirty="0" smtClean="0">
                <a:ea typeface="ＭＳ Ｐゴシック"/>
                <a:cs typeface="ＭＳ Ｐゴシック"/>
              </a:rPr>
              <a:t>equals the causal effect of getting the voucher (G)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Intuition: two groups are identical except for getting voucher </a:t>
            </a:r>
            <a:r>
              <a:rPr lang="en-US" sz="2200" dirty="0" smtClean="0">
                <a:ea typeface="ＭＳ Ｐゴシック"/>
                <a:cs typeface="ＭＳ Ｐゴシック"/>
                <a:sym typeface="Wingdings" panose="05000000000000000000" pitchFamily="2" charset="2"/>
              </a:rPr>
              <a:t> difference in earnings capture causal effect of voucher</a:t>
            </a: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Randomized Experiments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89309</TotalTime>
  <Words>2176</Words>
  <Application>Microsoft Office PowerPoint</Application>
  <PresentationFormat>Widescreen</PresentationFormat>
  <Paragraphs>540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35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Calibri Light</vt:lpstr>
      <vt:lpstr>Chalkboard</vt:lpstr>
      <vt:lpstr>cmss10</vt:lpstr>
      <vt:lpstr>CMU Bright</vt:lpstr>
      <vt:lpstr>Helvetica</vt:lpstr>
      <vt:lpstr>Symbol</vt:lpstr>
      <vt:lpstr>Times New Roman</vt:lpstr>
      <vt:lpstr>Wingdings</vt:lpstr>
      <vt:lpstr>3_Office Theme</vt:lpstr>
      <vt:lpstr>3_Beamer Template</vt:lpstr>
      <vt:lpstr>4_Office Theme</vt:lpstr>
      <vt:lpstr>6_Office Theme</vt:lpstr>
      <vt:lpstr>2_Office Theme</vt:lpstr>
      <vt:lpstr>2_Beamer Template</vt:lpstr>
      <vt:lpstr>10_Office Theme</vt:lpstr>
      <vt:lpstr>12_Office Theme</vt:lpstr>
      <vt:lpstr>8_Office Theme</vt:lpstr>
      <vt:lpstr>1_Office Theme</vt:lpstr>
      <vt:lpstr>14_Office Theme</vt:lpstr>
      <vt:lpstr>7_Office Theme</vt:lpstr>
      <vt:lpstr>8_Beamer Slides - Title and Outlines</vt:lpstr>
      <vt:lpstr>4_Beamer Template</vt:lpstr>
      <vt:lpstr>13_Office Theme</vt:lpstr>
      <vt:lpstr>PowerPoint Presentation</vt:lpstr>
      <vt:lpstr>PowerPoint Presentation</vt:lpstr>
      <vt:lpstr>Policies to Increase Upward Mobility</vt:lpstr>
      <vt:lpstr>Policies to Increase Upward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MTO Experimental Impacts</vt:lpstr>
      <vt:lpstr>PowerPoint Presentation</vt:lpstr>
      <vt:lpstr>PowerPoint Presentation</vt:lpstr>
      <vt:lpstr>PowerPoint Presentation</vt:lpstr>
      <vt:lpstr>PowerPoint Presentation</vt:lpstr>
      <vt:lpstr>Limitations of Randomized Experiments</vt:lpstr>
      <vt:lpstr>Limitations of Randomized Experiments</vt:lpstr>
      <vt:lpstr>PowerPoint Presentation</vt:lpstr>
      <vt:lpstr>Limitations of Randomized Experiments</vt:lpstr>
      <vt:lpstr>Quasi-Experimental Methods</vt:lpstr>
      <vt:lpstr>Quasi-Experimental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Martin Koenen</cp:lastModifiedBy>
  <cp:revision>3989</cp:revision>
  <cp:lastPrinted>2013-03-05T20:05:03Z</cp:lastPrinted>
  <dcterms:created xsi:type="dcterms:W3CDTF">2012-01-26T20:38:46Z</dcterms:created>
  <dcterms:modified xsi:type="dcterms:W3CDTF">2017-09-18T18:32:51Z</dcterms:modified>
</cp:coreProperties>
</file>